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0"/>
  </p:notesMasterIdLst>
  <p:handoutMasterIdLst>
    <p:handoutMasterId r:id="rId31"/>
  </p:handoutMasterIdLst>
  <p:sldIdLst>
    <p:sldId id="287" r:id="rId5"/>
    <p:sldId id="1030" r:id="rId6"/>
    <p:sldId id="296" r:id="rId7"/>
    <p:sldId id="259" r:id="rId8"/>
    <p:sldId id="318" r:id="rId9"/>
    <p:sldId id="375" r:id="rId10"/>
    <p:sldId id="308" r:id="rId11"/>
    <p:sldId id="323" r:id="rId12"/>
    <p:sldId id="324" r:id="rId13"/>
    <p:sldId id="322" r:id="rId14"/>
    <p:sldId id="325" r:id="rId15"/>
    <p:sldId id="328" r:id="rId16"/>
    <p:sldId id="327" r:id="rId17"/>
    <p:sldId id="329" r:id="rId18"/>
    <p:sldId id="330" r:id="rId19"/>
    <p:sldId id="331" r:id="rId20"/>
    <p:sldId id="392" r:id="rId21"/>
    <p:sldId id="393" r:id="rId22"/>
    <p:sldId id="332" r:id="rId23"/>
    <p:sldId id="1029" r:id="rId24"/>
    <p:sldId id="333" r:id="rId25"/>
    <p:sldId id="1028" r:id="rId26"/>
    <p:sldId id="391" r:id="rId27"/>
    <p:sldId id="338" r:id="rId28"/>
    <p:sldId id="273" r:id="rId29"/>
  </p:sldIdLst>
  <p:sldSz cx="12192000" cy="6858000"/>
  <p:notesSz cx="9144000" cy="6858000"/>
  <p:embeddedFontLs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Source Serif Pro" panose="020406030504050202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D882"/>
    <a:srgbClr val="04A299"/>
    <a:srgbClr val="FFFFFF"/>
    <a:srgbClr val="2B2B2B"/>
    <a:srgbClr val="2C2C2C"/>
    <a:srgbClr val="0B4A5D"/>
    <a:srgbClr val="F76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1FE25-7343-4871-9E66-D524CE4E2EB4}" v="8" dt="2022-04-05T17:28:11.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6355" autoAdjust="0"/>
  </p:normalViewPr>
  <p:slideViewPr>
    <p:cSldViewPr snapToGrid="0" snapToObjects="1">
      <p:cViewPr varScale="1">
        <p:scale>
          <a:sx n="78" d="100"/>
          <a:sy n="78" d="100"/>
        </p:scale>
        <p:origin x="37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Bauer" userId="a8160b5e-1d3d-426c-99c8-103575026ccc" providerId="ADAL" clId="{7451FE25-7343-4871-9E66-D524CE4E2EB4}"/>
    <pc:docChg chg="custSel addSld modSld modMainMaster">
      <pc:chgData name="Brandy Bauer" userId="a8160b5e-1d3d-426c-99c8-103575026ccc" providerId="ADAL" clId="{7451FE25-7343-4871-9E66-D524CE4E2EB4}" dt="2022-04-06T12:18:17.789" v="94" actId="20577"/>
      <pc:docMkLst>
        <pc:docMk/>
      </pc:docMkLst>
      <pc:sldChg chg="modSp add mod modAnim modNotesTx">
        <pc:chgData name="Brandy Bauer" userId="a8160b5e-1d3d-426c-99c8-103575026ccc" providerId="ADAL" clId="{7451FE25-7343-4871-9E66-D524CE4E2EB4}" dt="2022-04-05T17:27:58.069" v="57"/>
        <pc:sldMkLst>
          <pc:docMk/>
          <pc:sldMk cId="3018574996" sldId="296"/>
        </pc:sldMkLst>
        <pc:spChg chg="mod">
          <ac:chgData name="Brandy Bauer" userId="a8160b5e-1d3d-426c-99c8-103575026ccc" providerId="ADAL" clId="{7451FE25-7343-4871-9E66-D524CE4E2EB4}" dt="2022-04-05T17:24:54.576" v="53"/>
          <ac:spMkLst>
            <pc:docMk/>
            <pc:sldMk cId="3018574996" sldId="296"/>
            <ac:spMk id="4" creationId="{4EF26521-1BF9-4DEE-AC22-81E5DA5B9CEA}"/>
          </ac:spMkLst>
        </pc:spChg>
        <pc:spChg chg="mod">
          <ac:chgData name="Brandy Bauer" userId="a8160b5e-1d3d-426c-99c8-103575026ccc" providerId="ADAL" clId="{7451FE25-7343-4871-9E66-D524CE4E2EB4}" dt="2022-04-05T17:25:03.381" v="55"/>
          <ac:spMkLst>
            <pc:docMk/>
            <pc:sldMk cId="3018574996" sldId="296"/>
            <ac:spMk id="6" creationId="{64F005C9-9400-4847-8154-891EAC1ABEB6}"/>
          </ac:spMkLst>
        </pc:spChg>
      </pc:sldChg>
      <pc:sldChg chg="modSp mod">
        <pc:chgData name="Brandy Bauer" userId="a8160b5e-1d3d-426c-99c8-103575026ccc" providerId="ADAL" clId="{7451FE25-7343-4871-9E66-D524CE4E2EB4}" dt="2022-04-06T12:00:37.918" v="58" actId="20577"/>
        <pc:sldMkLst>
          <pc:docMk/>
          <pc:sldMk cId="1643882030" sldId="308"/>
        </pc:sldMkLst>
        <pc:spChg chg="mod">
          <ac:chgData name="Brandy Bauer" userId="a8160b5e-1d3d-426c-99c8-103575026ccc" providerId="ADAL" clId="{7451FE25-7343-4871-9E66-D524CE4E2EB4}" dt="2022-04-06T12:00:37.918" v="58" actId="20577"/>
          <ac:spMkLst>
            <pc:docMk/>
            <pc:sldMk cId="1643882030" sldId="308"/>
            <ac:spMk id="34" creationId="{A5E19179-0E47-1C43-BBC3-721168148530}"/>
          </ac:spMkLst>
        </pc:spChg>
      </pc:sldChg>
      <pc:sldChg chg="modSp mod">
        <pc:chgData name="Brandy Bauer" userId="a8160b5e-1d3d-426c-99c8-103575026ccc" providerId="ADAL" clId="{7451FE25-7343-4871-9E66-D524CE4E2EB4}" dt="2022-04-06T12:07:40.417" v="92" actId="1076"/>
        <pc:sldMkLst>
          <pc:docMk/>
          <pc:sldMk cId="2423995201" sldId="328"/>
        </pc:sldMkLst>
        <pc:spChg chg="mod">
          <ac:chgData name="Brandy Bauer" userId="a8160b5e-1d3d-426c-99c8-103575026ccc" providerId="ADAL" clId="{7451FE25-7343-4871-9E66-D524CE4E2EB4}" dt="2022-04-06T12:07:40.417" v="92" actId="1076"/>
          <ac:spMkLst>
            <pc:docMk/>
            <pc:sldMk cId="2423995201" sldId="328"/>
            <ac:spMk id="6" creationId="{219A7E54-AAE0-2D45-86F0-075F89DFD79B}"/>
          </ac:spMkLst>
        </pc:spChg>
      </pc:sldChg>
      <pc:sldChg chg="modSp mod">
        <pc:chgData name="Brandy Bauer" userId="a8160b5e-1d3d-426c-99c8-103575026ccc" providerId="ADAL" clId="{7451FE25-7343-4871-9E66-D524CE4E2EB4}" dt="2022-04-06T12:18:17.789" v="94" actId="20577"/>
        <pc:sldMkLst>
          <pc:docMk/>
          <pc:sldMk cId="1424861143" sldId="331"/>
        </pc:sldMkLst>
        <pc:spChg chg="mod">
          <ac:chgData name="Brandy Bauer" userId="a8160b5e-1d3d-426c-99c8-103575026ccc" providerId="ADAL" clId="{7451FE25-7343-4871-9E66-D524CE4E2EB4}" dt="2022-04-06T12:18:17.789" v="94" actId="20577"/>
          <ac:spMkLst>
            <pc:docMk/>
            <pc:sldMk cId="1424861143" sldId="331"/>
            <ac:spMk id="5" creationId="{A18BE8BC-72A3-42B3-9680-F76C7F81FD08}"/>
          </ac:spMkLst>
        </pc:spChg>
      </pc:sldChg>
      <pc:sldChg chg="modSp mod">
        <pc:chgData name="Brandy Bauer" userId="a8160b5e-1d3d-426c-99c8-103575026ccc" providerId="ADAL" clId="{7451FE25-7343-4871-9E66-D524CE4E2EB4}" dt="2022-04-05T16:53:49.699" v="46" actId="20577"/>
        <pc:sldMkLst>
          <pc:docMk/>
          <pc:sldMk cId="1922241091" sldId="332"/>
        </pc:sldMkLst>
        <pc:spChg chg="mod">
          <ac:chgData name="Brandy Bauer" userId="a8160b5e-1d3d-426c-99c8-103575026ccc" providerId="ADAL" clId="{7451FE25-7343-4871-9E66-D524CE4E2EB4}" dt="2022-04-05T16:53:49.699" v="46" actId="20577"/>
          <ac:spMkLst>
            <pc:docMk/>
            <pc:sldMk cId="1922241091" sldId="332"/>
            <ac:spMk id="3" creationId="{828C103A-9211-41C5-AD1D-B0C56E07A8CD}"/>
          </ac:spMkLst>
        </pc:spChg>
      </pc:sldChg>
      <pc:sldChg chg="modSp add mod">
        <pc:chgData name="Brandy Bauer" userId="a8160b5e-1d3d-426c-99c8-103575026ccc" providerId="ADAL" clId="{7451FE25-7343-4871-9E66-D524CE4E2EB4}" dt="2022-04-05T16:56:30.957" v="50" actId="1076"/>
        <pc:sldMkLst>
          <pc:docMk/>
          <pc:sldMk cId="43187658" sldId="375"/>
        </pc:sldMkLst>
        <pc:spChg chg="mod">
          <ac:chgData name="Brandy Bauer" userId="a8160b5e-1d3d-426c-99c8-103575026ccc" providerId="ADAL" clId="{7451FE25-7343-4871-9E66-D524CE4E2EB4}" dt="2022-04-05T16:56:24.243" v="49" actId="20577"/>
          <ac:spMkLst>
            <pc:docMk/>
            <pc:sldMk cId="43187658" sldId="375"/>
            <ac:spMk id="4" creationId="{4F353A8E-A106-0441-8558-3640F3467501}"/>
          </ac:spMkLst>
        </pc:spChg>
        <pc:picChg chg="mod">
          <ac:chgData name="Brandy Bauer" userId="a8160b5e-1d3d-426c-99c8-103575026ccc" providerId="ADAL" clId="{7451FE25-7343-4871-9E66-D524CE4E2EB4}" dt="2022-04-05T16:56:30.957" v="50" actId="1076"/>
          <ac:picMkLst>
            <pc:docMk/>
            <pc:sldMk cId="43187658" sldId="375"/>
            <ac:picMk id="6" creationId="{2AEA67F4-C40A-4744-954F-1B9F1F3C0FDE}"/>
          </ac:picMkLst>
        </pc:picChg>
      </pc:sldChg>
      <pc:sldChg chg="modSp add mod">
        <pc:chgData name="Brandy Bauer" userId="a8160b5e-1d3d-426c-99c8-103575026ccc" providerId="ADAL" clId="{7451FE25-7343-4871-9E66-D524CE4E2EB4}" dt="2022-04-05T16:52:28.741" v="2" actId="14100"/>
        <pc:sldMkLst>
          <pc:docMk/>
          <pc:sldMk cId="1652790707" sldId="1028"/>
        </pc:sldMkLst>
        <pc:spChg chg="mod">
          <ac:chgData name="Brandy Bauer" userId="a8160b5e-1d3d-426c-99c8-103575026ccc" providerId="ADAL" clId="{7451FE25-7343-4871-9E66-D524CE4E2EB4}" dt="2022-04-05T16:52:28.741" v="2" actId="14100"/>
          <ac:spMkLst>
            <pc:docMk/>
            <pc:sldMk cId="1652790707" sldId="1028"/>
            <ac:spMk id="2" creationId="{5020274C-ACFC-43DC-94C9-C25015F6E66C}"/>
          </ac:spMkLst>
        </pc:spChg>
      </pc:sldChg>
      <pc:sldChg chg="modSp add mod">
        <pc:chgData name="Brandy Bauer" userId="a8160b5e-1d3d-426c-99c8-103575026ccc" providerId="ADAL" clId="{7451FE25-7343-4871-9E66-D524CE4E2EB4}" dt="2022-04-05T16:53:26.405" v="14" actId="27636"/>
        <pc:sldMkLst>
          <pc:docMk/>
          <pc:sldMk cId="4191512541" sldId="1029"/>
        </pc:sldMkLst>
        <pc:spChg chg="mod">
          <ac:chgData name="Brandy Bauer" userId="a8160b5e-1d3d-426c-99c8-103575026ccc" providerId="ADAL" clId="{7451FE25-7343-4871-9E66-D524CE4E2EB4}" dt="2022-04-05T16:53:26.405" v="14" actId="27636"/>
          <ac:spMkLst>
            <pc:docMk/>
            <pc:sldMk cId="4191512541" sldId="1029"/>
            <ac:spMk id="10" creationId="{00ADA527-B787-41DA-91E4-786A7B6C3F0C}"/>
          </ac:spMkLst>
        </pc:spChg>
      </pc:sldChg>
      <pc:sldChg chg="add">
        <pc:chgData name="Brandy Bauer" userId="a8160b5e-1d3d-426c-99c8-103575026ccc" providerId="ADAL" clId="{7451FE25-7343-4871-9E66-D524CE4E2EB4}" dt="2022-04-05T16:55:52.846" v="47"/>
        <pc:sldMkLst>
          <pc:docMk/>
          <pc:sldMk cId="2777219684" sldId="1030"/>
        </pc:sldMkLst>
      </pc:sldChg>
      <pc:sldMasterChg chg="modSldLayout">
        <pc:chgData name="Brandy Bauer" userId="a8160b5e-1d3d-426c-99c8-103575026ccc" providerId="ADAL" clId="{7451FE25-7343-4871-9E66-D524CE4E2EB4}" dt="2022-04-05T17:27:58.069" v="57"/>
        <pc:sldMasterMkLst>
          <pc:docMk/>
          <pc:sldMasterMk cId="2767268696" sldId="2147483648"/>
        </pc:sldMasterMkLst>
        <pc:sldLayoutChg chg="modAnim">
          <pc:chgData name="Brandy Bauer" userId="a8160b5e-1d3d-426c-99c8-103575026ccc" providerId="ADAL" clId="{7451FE25-7343-4871-9E66-D524CE4E2EB4}" dt="2022-04-05T17:27:58.069" v="57"/>
          <pc:sldLayoutMkLst>
            <pc:docMk/>
            <pc:sldMasterMk cId="2767268696" sldId="2147483648"/>
            <pc:sldLayoutMk cId="1430168574" sldId="21474836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404F2B-0D52-3646-9569-3FAAEF9FD9D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096CCC-AFC0-104E-8946-68F3612B61D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A0214DC-E273-A840-83D5-DE3D94E6E4F6}" type="datetimeFigureOut">
              <a:rPr lang="en-US" smtClean="0"/>
              <a:t>4/6/2022</a:t>
            </a:fld>
            <a:endParaRPr lang="en-US"/>
          </a:p>
        </p:txBody>
      </p:sp>
      <p:sp>
        <p:nvSpPr>
          <p:cNvPr id="4" name="Footer Placeholder 3">
            <a:extLst>
              <a:ext uri="{FF2B5EF4-FFF2-40B4-BE49-F238E27FC236}">
                <a16:creationId xmlns:a16="http://schemas.microsoft.com/office/drawing/2014/main" id="{86E43F17-9F7D-CD49-B8BD-3E21BFACE45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E5227-7EDD-624D-B998-9A1DECB14A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47F259A-6918-1545-BF03-F6C5ED0268D8}" type="slidenum">
              <a:rPr lang="en-US" smtClean="0"/>
              <a:t>‹#›</a:t>
            </a:fld>
            <a:endParaRPr lang="en-US"/>
          </a:p>
        </p:txBody>
      </p:sp>
    </p:spTree>
    <p:extLst>
      <p:ext uri="{BB962C8B-B14F-4D97-AF65-F5344CB8AC3E}">
        <p14:creationId xmlns:p14="http://schemas.microsoft.com/office/powerpoint/2010/main" val="2571292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29FE139E-6103-2D47-850F-6AE547386FD4}" type="datetimeFigureOut">
              <a:rPr lang="en-US" smtClean="0"/>
              <a:pPr/>
              <a:t>4/6/2022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8A8CE01-25CD-CF42-9DCE-3A72820397E1}" type="slidenum">
              <a:rPr lang="en-US" smtClean="0"/>
              <a:pPr/>
              <a:t>‹#›</a:t>
            </a:fld>
            <a:endParaRPr lang="en-US" dirty="0"/>
          </a:p>
        </p:txBody>
      </p:sp>
    </p:spTree>
    <p:extLst>
      <p:ext uri="{BB962C8B-B14F-4D97-AF65-F5344CB8AC3E}">
        <p14:creationId xmlns:p14="http://schemas.microsoft.com/office/powerpoint/2010/main" val="1610124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1</a:t>
            </a:fld>
            <a:endParaRPr lang="en-US" dirty="0"/>
          </a:p>
        </p:txBody>
      </p:sp>
    </p:spTree>
    <p:extLst>
      <p:ext uri="{BB962C8B-B14F-4D97-AF65-F5344CB8AC3E}">
        <p14:creationId xmlns:p14="http://schemas.microsoft.com/office/powerpoint/2010/main" val="103907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2</a:t>
            </a:fld>
            <a:endParaRPr lang="en-US" dirty="0"/>
          </a:p>
        </p:txBody>
      </p:sp>
    </p:spTree>
    <p:extLst>
      <p:ext uri="{BB962C8B-B14F-4D97-AF65-F5344CB8AC3E}">
        <p14:creationId xmlns:p14="http://schemas.microsoft.com/office/powerpoint/2010/main" val="182190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3</a:t>
            </a:fld>
            <a:endParaRPr lang="en-US"/>
          </a:p>
        </p:txBody>
      </p:sp>
    </p:spTree>
    <p:extLst>
      <p:ext uri="{BB962C8B-B14F-4D97-AF65-F5344CB8AC3E}">
        <p14:creationId xmlns:p14="http://schemas.microsoft.com/office/powerpoint/2010/main" val="234784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4</a:t>
            </a:fld>
            <a:endParaRPr lang="en-US" dirty="0"/>
          </a:p>
        </p:txBody>
      </p:sp>
    </p:spTree>
    <p:extLst>
      <p:ext uri="{BB962C8B-B14F-4D97-AF65-F5344CB8AC3E}">
        <p14:creationId xmlns:p14="http://schemas.microsoft.com/office/powerpoint/2010/main" val="236701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6</a:t>
            </a:fld>
            <a:endParaRPr lang="en-US" dirty="0"/>
          </a:p>
        </p:txBody>
      </p:sp>
    </p:spTree>
    <p:extLst>
      <p:ext uri="{BB962C8B-B14F-4D97-AF65-F5344CB8AC3E}">
        <p14:creationId xmlns:p14="http://schemas.microsoft.com/office/powerpoint/2010/main" val="324279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8CE01-25CD-CF42-9DCE-3A72820397E1}" type="slidenum">
              <a:rPr lang="en-US" smtClean="0"/>
              <a:pPr/>
              <a:t>7</a:t>
            </a:fld>
            <a:endParaRPr lang="en-US" dirty="0"/>
          </a:p>
        </p:txBody>
      </p:sp>
    </p:spTree>
    <p:extLst>
      <p:ext uri="{BB962C8B-B14F-4D97-AF65-F5344CB8AC3E}">
        <p14:creationId xmlns:p14="http://schemas.microsoft.com/office/powerpoint/2010/main" val="304364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lack of pre-screen</a:t>
            </a:r>
          </a:p>
        </p:txBody>
      </p:sp>
      <p:sp>
        <p:nvSpPr>
          <p:cNvPr id="4" name="Slide Number Placeholder 3"/>
          <p:cNvSpPr>
            <a:spLocks noGrp="1"/>
          </p:cNvSpPr>
          <p:nvPr>
            <p:ph type="sldNum" sz="quarter" idx="5"/>
          </p:nvPr>
        </p:nvSpPr>
        <p:spPr/>
        <p:txBody>
          <a:bodyPr/>
          <a:lstStyle/>
          <a:p>
            <a:fld id="{78A8CE01-25CD-CF42-9DCE-3A72820397E1}" type="slidenum">
              <a:rPr lang="en-US" smtClean="0"/>
              <a:pPr/>
              <a:t>10</a:t>
            </a:fld>
            <a:endParaRPr lang="en-US" dirty="0"/>
          </a:p>
        </p:txBody>
      </p:sp>
    </p:spTree>
    <p:extLst>
      <p:ext uri="{BB962C8B-B14F-4D97-AF65-F5344CB8AC3E}">
        <p14:creationId xmlns:p14="http://schemas.microsoft.com/office/powerpoint/2010/main" val="10485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CE01-25CD-CF42-9DCE-3A7282039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69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21718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A8A88E8E-2B53-A443-A0ED-DD699EAE7EEE}"/>
              </a:ext>
            </a:extLst>
          </p:cNvPr>
          <p:cNvPicPr>
            <a:picLocks noChangeAspect="1"/>
          </p:cNvPicPr>
          <p:nvPr userDrawn="1"/>
        </p:nvPicPr>
        <p:blipFill>
          <a:blip r:embed="rId2"/>
          <a:srcRect/>
          <a:stretch/>
        </p:blipFill>
        <p:spPr>
          <a:xfrm>
            <a:off x="5387" y="-11576"/>
            <a:ext cx="12181225" cy="6869575"/>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2C2C2C"/>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272C9529-343B-664B-B3F0-3A30417229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361930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878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3" descr="Icon&#10;&#10;Description automatically generated">
            <a:extLst>
              <a:ext uri="{FF2B5EF4-FFF2-40B4-BE49-F238E27FC236}">
                <a16:creationId xmlns:a16="http://schemas.microsoft.com/office/drawing/2014/main" id="{FF43A0CC-8C06-DB44-ADB2-0D2DE7805A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96"/>
            <a:ext cx="12192000" cy="6862234"/>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4F69B16A-05CF-484F-AB35-5FAE028B7DD5}"/>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243496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5" name="Picture 2" descr="Background pattern, icon&#10;&#10;Description automatically generated">
            <a:extLst>
              <a:ext uri="{FF2B5EF4-FFF2-40B4-BE49-F238E27FC236}">
                <a16:creationId xmlns:a16="http://schemas.microsoft.com/office/drawing/2014/main" id="{645C43F3-65AD-814F-94B9-3822F7B96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8F1D2E75-167B-6A45-BE9A-4084D418F22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97516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03385" y="219247"/>
            <a:ext cx="10436469" cy="914962"/>
          </a:xfrm>
          <a:prstGeom prst="rect">
            <a:avLst/>
          </a:prstGeom>
        </p:spPr>
        <p:txBody>
          <a:bodyPr lIns="0" tIns="0" rIns="0" bIns="0" anchor="ctr"/>
          <a:lstStyle>
            <a:lvl1pPr marL="0" indent="0">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buClr>
                <a:srgbClr val="04A299"/>
              </a:buClr>
              <a:buSzPct val="125000"/>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buClr>
                <a:srgbClr val="0ED882"/>
              </a:buClr>
              <a:buSzPct val="90000"/>
              <a:buFont typeface="Wingdings" pitchFamily="2" charset="2"/>
              <a:buChar char="§"/>
              <a:tabLst>
                <a:tab pos="457200" algn="l"/>
              </a:tabLst>
              <a:defRPr sz="1600"/>
            </a:lvl4pPr>
            <a:lvl5pPr marL="914400" indent="-228600" defTabSz="457200">
              <a:lnSpc>
                <a:spcPct val="100000"/>
              </a:lnSpc>
              <a:spcBef>
                <a:spcPts val="0"/>
              </a:spcBef>
              <a:spcAft>
                <a:spcPts val="0"/>
              </a:spcAft>
              <a:buSzPct val="80000"/>
              <a:buFont typeface="Wingdings" pitchFamily="2" charset="2"/>
              <a:buChar char="Ø"/>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8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703385" y="219247"/>
            <a:ext cx="10412289" cy="914960"/>
          </a:xfrm>
          <a:prstGeom prst="rect">
            <a:avLst/>
          </a:prstGeom>
        </p:spPr>
        <p:txBody>
          <a:bodyPr lIns="0" tIns="0" rIns="0" bIns="0" anchor="ctr"/>
          <a:lstStyle>
            <a:lvl1pPr marL="0" indent="0">
              <a:spcBef>
                <a:spcPts val="0"/>
              </a:spcBef>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703385" y="2509520"/>
            <a:ext cx="3106615" cy="2946718"/>
          </a:xfrm>
          <a:prstGeom prst="rect">
            <a:avLst/>
          </a:prstGeom>
        </p:spPr>
        <p:txBody>
          <a:bodyPr lIns="0" tIns="0" rIns="0" bIns="0"/>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
            <a:extLst>
              <a:ext uri="{FF2B5EF4-FFF2-40B4-BE49-F238E27FC236}">
                <a16:creationId xmlns:a16="http://schemas.microsoft.com/office/drawing/2014/main" id="{B3D5B73E-DC18-8140-AB86-565DCE19FA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128359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703385" y="219247"/>
            <a:ext cx="8994798" cy="930103"/>
          </a:xfrm>
          <a:prstGeom prst="rect">
            <a:avLst/>
          </a:prstGeom>
        </p:spPr>
        <p:txBody>
          <a:bodyPr lIns="0" tIns="0" rIns="0" bIns="0" anchor="ctr"/>
          <a:lstStyle>
            <a:lvl1pPr marL="0" indent="0">
              <a:lnSpc>
                <a:spcPct val="90000"/>
              </a:lnSpc>
              <a:spcBef>
                <a:spcPts val="0"/>
              </a:spcBef>
              <a:buFontTx/>
              <a:buNone/>
              <a:defRPr sz="36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703385" y="2139950"/>
            <a:ext cx="3646365" cy="3678238"/>
          </a:xfrm>
          <a:prstGeom prst="rect">
            <a:avLst/>
          </a:prstGeom>
        </p:spPr>
        <p:txBody>
          <a:bodyPr lIns="0" tIns="0" rIns="0" bIns="0"/>
          <a:lstStyle>
            <a:lvl1pPr marL="0" indent="0" defTabSz="457200">
              <a:lnSpc>
                <a:spcPct val="100000"/>
              </a:lnSpc>
              <a:spcBef>
                <a:spcPts val="0"/>
              </a:spcBef>
              <a:spcAft>
                <a:spcPts val="0"/>
              </a:spcAft>
              <a:buFontTx/>
              <a:buNone/>
              <a:tabLst>
                <a:tab pos="457200" algn="l"/>
              </a:tabLst>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2" name="Picture 1">
            <a:extLst>
              <a:ext uri="{FF2B5EF4-FFF2-40B4-BE49-F238E27FC236}">
                <a16:creationId xmlns:a16="http://schemas.microsoft.com/office/drawing/2014/main" id="{71D87FA8-DB25-AA46-9FD6-B70444C863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6930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711220" y="219247"/>
            <a:ext cx="10403816" cy="914958"/>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3" name="Picture 1">
            <a:extLst>
              <a:ext uri="{FF2B5EF4-FFF2-40B4-BE49-F238E27FC236}">
                <a16:creationId xmlns:a16="http://schemas.microsoft.com/office/drawing/2014/main" id="{BA750F42-BA37-8146-8B43-8480E9A928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14892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731523"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731522" y="219247"/>
            <a:ext cx="10393678" cy="91496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11" name="Text Placeholder 10">
            <a:extLst>
              <a:ext uri="{FF2B5EF4-FFF2-40B4-BE49-F238E27FC236}">
                <a16:creationId xmlns:a16="http://schemas.microsoft.com/office/drawing/2014/main" id="{A3F9593A-0C6E-804C-BBC0-77EBD377F9C0}"/>
              </a:ext>
            </a:extLst>
          </p:cNvPr>
          <p:cNvSpPr>
            <a:spLocks noGrp="1"/>
          </p:cNvSpPr>
          <p:nvPr>
            <p:ph type="body" sz="quarter" idx="17"/>
          </p:nvPr>
        </p:nvSpPr>
        <p:spPr>
          <a:xfrm>
            <a:off x="731522" y="3281362"/>
            <a:ext cx="4791076" cy="2957513"/>
          </a:xfrm>
          <a:prstGeom prst="rect">
            <a:avLst/>
          </a:prstGeom>
        </p:spPr>
        <p:txBody>
          <a:bodyPr lIns="0" tIns="0" rIns="0" bIns="0"/>
          <a:lstStyle>
            <a:lvl1pPr marL="0" indent="-228600">
              <a:lnSpc>
                <a:spcPct val="100000"/>
              </a:lnSpc>
              <a:spcBef>
                <a:spcPts val="0"/>
              </a:spcBef>
              <a:spcAft>
                <a:spcPts val="0"/>
              </a:spcAft>
              <a:buFontTx/>
              <a:buNone/>
              <a:tabLst>
                <a:tab pos="457200" algn="l"/>
              </a:tabLst>
              <a:defRPr sz="1600"/>
            </a:lvl1pPr>
            <a:lvl2pPr marL="228600">
              <a:spcBef>
                <a:spcPts val="0"/>
              </a:spcBef>
              <a:spcAft>
                <a:spcPts val="600"/>
              </a:spcAft>
              <a:defRPr sz="1600"/>
            </a:lvl2pPr>
            <a:lvl3pPr marL="0">
              <a:spcBef>
                <a:spcPts val="0"/>
              </a:spcBef>
              <a:spcAft>
                <a:spcPts val="600"/>
              </a:spcAft>
              <a:tabLst>
                <a:tab pos="457200" algn="l"/>
              </a:tabLst>
              <a:defRPr sz="1600"/>
            </a:lvl3pPr>
            <a:lvl4pPr marL="0">
              <a:spcBef>
                <a:spcPts val="0"/>
              </a:spcBef>
              <a:spcAft>
                <a:spcPts val="600"/>
              </a:spcAft>
              <a:tabLst>
                <a:tab pos="457200" algn="l"/>
              </a:tabLst>
              <a:defRPr sz="1600"/>
            </a:lvl4pPr>
            <a:lvl5pPr marL="228600" indent="-228600" defTabSz="457200">
              <a:lnSpc>
                <a:spcPct val="100000"/>
              </a:lnSpc>
              <a:spcBef>
                <a:spcPts val="0"/>
              </a:spcBef>
              <a:spcAft>
                <a:spcPts val="0"/>
              </a:spcAft>
              <a:buFont typeface="Arial" panose="020B0604020202020204" pitchFamily="34" charset="0"/>
              <a:buChar char="•"/>
              <a:tabLst>
                <a:tab pos="457200" algn="l"/>
              </a:tabLst>
              <a:defRPr sz="1600"/>
            </a:lvl5pPr>
            <a:lvl6pPr marL="457200" indent="-228600" defTabSz="457200">
              <a:lnSpc>
                <a:spcPct val="100000"/>
              </a:lnSpc>
              <a:spcBef>
                <a:spcPts val="0"/>
              </a:spcBef>
              <a:spcAft>
                <a:spcPts val="0"/>
              </a:spcAft>
              <a:buFont typeface="Arial" panose="020B0604020202020204" pitchFamily="34" charset="0"/>
              <a:buChar char="•"/>
              <a:tabLst>
                <a:tab pos="457200" algn="l"/>
              </a:tabLst>
              <a:defRPr sz="1600"/>
            </a:lvl6pPr>
            <a:lvl7pPr marL="685800" indent="-228600" defTabSz="457200">
              <a:lnSpc>
                <a:spcPct val="100000"/>
              </a:lnSpc>
              <a:spcBef>
                <a:spcPts val="0"/>
              </a:spcBef>
              <a:spcAft>
                <a:spcPts val="0"/>
              </a:spcAft>
              <a:tabLst>
                <a:tab pos="457200" algn="l"/>
              </a:tabLst>
              <a:defRPr sz="1600"/>
            </a:lvl7pPr>
            <a:lvl8pPr marL="914400" indent="-228600" defTabSz="457200">
              <a:lnSpc>
                <a:spcPct val="100000"/>
              </a:lnSpc>
              <a:spcBef>
                <a:spcPts val="0"/>
              </a:spcBef>
              <a:spcAft>
                <a:spcPts val="0"/>
              </a:spcAft>
              <a:tabLst>
                <a:tab pos="457200" algn="l"/>
              </a:tabLst>
              <a:defRPr sz="1600"/>
            </a:lvl8pPr>
          </a:lstStyle>
          <a:p>
            <a:pPr lvl="0"/>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
        <p:nvSpPr>
          <p:cNvPr id="14" name="Text Placeholder 13">
            <a:extLst>
              <a:ext uri="{FF2B5EF4-FFF2-40B4-BE49-F238E27FC236}">
                <a16:creationId xmlns:a16="http://schemas.microsoft.com/office/drawing/2014/main" id="{E427944D-A5A5-4446-99E2-BB91E86EFC56}"/>
              </a:ext>
            </a:extLst>
          </p:cNvPr>
          <p:cNvSpPr>
            <a:spLocks noGrp="1"/>
          </p:cNvSpPr>
          <p:nvPr>
            <p:ph type="body" sz="quarter" idx="18" hasCustomPrompt="1"/>
          </p:nvPr>
        </p:nvSpPr>
        <p:spPr>
          <a:xfrm>
            <a:off x="6432550" y="3281362"/>
            <a:ext cx="4921250" cy="2946400"/>
          </a:xfrm>
          <a:prstGeom prst="rect">
            <a:avLst/>
          </a:prstGeom>
        </p:spPr>
        <p:txBody>
          <a:bodyPr lIns="0" tIns="0" rIns="0" bIns="0"/>
          <a:lstStyle>
            <a:lvl1pPr marL="0" indent="0">
              <a:buFontTx/>
              <a:buNone/>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
            <a:extLst>
              <a:ext uri="{FF2B5EF4-FFF2-40B4-BE49-F238E27FC236}">
                <a16:creationId xmlns:a16="http://schemas.microsoft.com/office/drawing/2014/main" id="{6926295E-0DBD-7845-894A-136C32A7A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3502511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721360" y="2627776"/>
            <a:ext cx="4998779" cy="57262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721360" y="219246"/>
            <a:ext cx="10393680" cy="914961"/>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721361"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30651"/>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98779" cy="572625"/>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DCAFFB82-34CF-D040-AFE0-52D6FE3EA7EC}"/>
              </a:ext>
            </a:extLst>
          </p:cNvPr>
          <p:cNvSpPr>
            <a:spLocks noGrp="1"/>
          </p:cNvSpPr>
          <p:nvPr>
            <p:ph type="body" sz="quarter" idx="19"/>
          </p:nvPr>
        </p:nvSpPr>
        <p:spPr>
          <a:xfrm>
            <a:off x="2895600" y="3430651"/>
            <a:ext cx="2824645" cy="2736469"/>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7B95FF0-BE0E-4A4B-B757-8610ABF3DC23}"/>
              </a:ext>
            </a:extLst>
          </p:cNvPr>
          <p:cNvSpPr>
            <a:spLocks noGrp="1"/>
          </p:cNvSpPr>
          <p:nvPr>
            <p:ph type="body" sz="quarter" idx="20"/>
          </p:nvPr>
        </p:nvSpPr>
        <p:spPr>
          <a:xfrm>
            <a:off x="8578368" y="3430651"/>
            <a:ext cx="2824645" cy="2736469"/>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pic>
        <p:nvPicPr>
          <p:cNvPr id="14" name="Picture 1">
            <a:extLst>
              <a:ext uri="{FF2B5EF4-FFF2-40B4-BE49-F238E27FC236}">
                <a16:creationId xmlns:a16="http://schemas.microsoft.com/office/drawing/2014/main" id="{2186E916-486C-CC45-B424-B3742650CE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spTree>
    <p:extLst>
      <p:ext uri="{BB962C8B-B14F-4D97-AF65-F5344CB8AC3E}">
        <p14:creationId xmlns:p14="http://schemas.microsoft.com/office/powerpoint/2010/main" val="420756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765041" y="2070100"/>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772164" y="219246"/>
            <a:ext cx="10342873" cy="914961"/>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116673" y="2070100"/>
            <a:ext cx="3080020"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764887"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116094" y="2880467"/>
            <a:ext cx="3081131"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8" name="Picture 1">
            <a:extLst>
              <a:ext uri="{FF2B5EF4-FFF2-40B4-BE49-F238E27FC236}">
                <a16:creationId xmlns:a16="http://schemas.microsoft.com/office/drawing/2014/main" id="{88921FE9-77AD-8C41-BBF9-D77EC270AE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98903"/>
            <a:ext cx="369295" cy="738590"/>
          </a:xfrm>
          <a:prstGeom prst="rect">
            <a:avLst/>
          </a:prstGeom>
          <a:noFill/>
          <a:ln cap="flat">
            <a:noFill/>
          </a:ln>
        </p:spPr>
      </p:pic>
      <p:cxnSp>
        <p:nvCxnSpPr>
          <p:cNvPr id="6" name="Straight Connector 5">
            <a:extLst>
              <a:ext uri="{FF2B5EF4-FFF2-40B4-BE49-F238E27FC236}">
                <a16:creationId xmlns:a16="http://schemas.microsoft.com/office/drawing/2014/main" id="{906F2CBD-5E2D-6B41-9A1E-4896FC2F9A26}"/>
              </a:ext>
            </a:extLst>
          </p:cNvPr>
          <p:cNvCxnSpPr/>
          <p:nvPr userDrawn="1"/>
        </p:nvCxnSpPr>
        <p:spPr>
          <a:xfrm>
            <a:off x="3799840" y="2070100"/>
            <a:ext cx="0" cy="4317999"/>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6993E4DC-59A0-324B-9C2A-0409EC5C7938}"/>
              </a:ext>
            </a:extLst>
          </p:cNvPr>
          <p:cNvCxnSpPr/>
          <p:nvPr userDrawn="1"/>
        </p:nvCxnSpPr>
        <p:spPr>
          <a:xfrm>
            <a:off x="7487920" y="2070100"/>
            <a:ext cx="0" cy="4317999"/>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957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A319ECCF-5C8C-4240-9370-7DF54F351A0C}"/>
              </a:ext>
            </a:extLst>
          </p:cNvPr>
          <p:cNvPicPr>
            <a:picLocks noChangeAspect="1"/>
          </p:cNvPicPr>
          <p:nvPr userDrawn="1"/>
        </p:nvPicPr>
        <p:blipFill>
          <a:blip r:embed="rId2"/>
          <a:stretch>
            <a:fillRect/>
          </a:stretch>
        </p:blipFill>
        <p:spPr>
          <a:xfrm>
            <a:off x="11268" y="0"/>
            <a:ext cx="12169464" cy="6858000"/>
          </a:xfrm>
          <a:prstGeom prst="rect">
            <a:avLst/>
          </a:prstGeom>
        </p:spPr>
      </p:pic>
      <p:pic>
        <p:nvPicPr>
          <p:cNvPr id="5" name="Picture 4" descr="Logo, company name&#10;&#10;Description automatically generated">
            <a:extLst>
              <a:ext uri="{FF2B5EF4-FFF2-40B4-BE49-F238E27FC236}">
                <a16:creationId xmlns:a16="http://schemas.microsoft.com/office/drawing/2014/main" id="{3FBCE974-15C2-C64C-B644-EF4ADBAE3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850" y="476007"/>
            <a:ext cx="1053819" cy="393626"/>
          </a:xfrm>
          <a:prstGeom prst="rect">
            <a:avLst/>
          </a:prstGeom>
        </p:spPr>
      </p:pic>
      <p:sp>
        <p:nvSpPr>
          <p:cNvPr id="16" name="Subtitle 2">
            <a:extLst>
              <a:ext uri="{FF2B5EF4-FFF2-40B4-BE49-F238E27FC236}">
                <a16:creationId xmlns:a16="http://schemas.microsoft.com/office/drawing/2014/main" id="{1035B0B0-B382-4C4C-8F15-36255159E156}"/>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ext Placeholder 5">
            <a:extLst>
              <a:ext uri="{FF2B5EF4-FFF2-40B4-BE49-F238E27FC236}">
                <a16:creationId xmlns:a16="http://schemas.microsoft.com/office/drawing/2014/main" id="{201A38CC-4089-BA43-B4A6-20B7814EC906}"/>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FFFFFF"/>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18" name="Text Placeholder 8">
            <a:extLst>
              <a:ext uri="{FF2B5EF4-FFF2-40B4-BE49-F238E27FC236}">
                <a16:creationId xmlns:a16="http://schemas.microsoft.com/office/drawing/2014/main" id="{EAC2E6C4-8BA5-ED40-A8B8-B936A22DD7ED}"/>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781D8CB4-F251-9247-96A7-9A06BB9CAB97}"/>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FE04F975-708A-8E4A-9D5A-69CFA62A5DC4}"/>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spTree>
    <p:extLst>
      <p:ext uri="{BB962C8B-B14F-4D97-AF65-F5344CB8AC3E}">
        <p14:creationId xmlns:p14="http://schemas.microsoft.com/office/powerpoint/2010/main" val="2002762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714703" y="2509520"/>
            <a:ext cx="4009697" cy="3700780"/>
          </a:xfrm>
          <a:prstGeom prst="rect">
            <a:avLst/>
          </a:prstGeom>
        </p:spPr>
        <p:txBody>
          <a:bodyPr lIns="0" tIns="0" rIns="0" bIns="0"/>
          <a:lstStyle>
            <a:lvl1pPr marL="0" indent="0" defTabSz="457200">
              <a:lnSpc>
                <a:spcPct val="100000"/>
              </a:lnSpc>
              <a:spcBef>
                <a:spcPts val="0"/>
              </a:spcBef>
              <a:buFontTx/>
              <a:buNone/>
              <a:tabLst>
                <a:tab pos="457200" algn="l"/>
              </a:tabLst>
              <a:defRPr sz="16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6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51D06676-671D-9747-BC51-DEFA1B61C1D1}"/>
              </a:ext>
            </a:extLst>
          </p:cNvPr>
          <p:cNvSpPr>
            <a:spLocks noGrp="1"/>
          </p:cNvSpPr>
          <p:nvPr>
            <p:ph type="body" sz="quarter" idx="10" hasCustomPrompt="1"/>
          </p:nvPr>
        </p:nvSpPr>
        <p:spPr>
          <a:xfrm>
            <a:off x="714702" y="647700"/>
            <a:ext cx="4009697" cy="1414780"/>
          </a:xfrm>
          <a:prstGeom prst="rect">
            <a:avLst/>
          </a:prstGeom>
        </p:spPr>
        <p:txBody>
          <a:bodyPr lIns="0" tIns="0" rIns="0" bIns="0"/>
          <a:lstStyle>
            <a:lvl1pPr marL="0" indent="0">
              <a:spcBef>
                <a:spcPts val="0"/>
              </a:spcBef>
              <a:buFontTx/>
              <a:buNone/>
              <a:defRPr sz="36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20285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634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634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F76466"/>
                </a:solidFill>
                <a:uFillTx/>
                <a:latin typeface="Arial" pitchFamily="34"/>
                <a:ea typeface="Arimo" pitchFamily="34"/>
                <a:cs typeface="Arial" pitchFamily="34"/>
              </a:defRPr>
            </a:lvl1pPr>
          </a:lstStyle>
          <a:p>
            <a:pPr lvl="0"/>
            <a:r>
              <a:rPr lang="en-US" dirty="0"/>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1361" y="219247"/>
            <a:ext cx="10414000" cy="938991"/>
          </a:xfrm>
          <a:prstGeom prst="rect">
            <a:avLst/>
          </a:prstGeom>
        </p:spPr>
        <p:txBody>
          <a:bodyPr lIns="0" tIns="0" rIns="0" bIns="0" anchor="ctr"/>
          <a:lstStyle>
            <a:lvl1pPr>
              <a:defRPr sz="3200" b="1"/>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7288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634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634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1360" y="219248"/>
            <a:ext cx="10403839" cy="931164"/>
          </a:xfrm>
          <a:prstGeom prst="rect">
            <a:avLst/>
          </a:prstGeom>
        </p:spPr>
        <p:txBody>
          <a:bodyPr lIns="0" tIns="0" rIns="0" bIns="0" anchor="ctr"/>
          <a:lstStyle>
            <a:lvl1pPr>
              <a:defRPr sz="3200" b="1"/>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07297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05153" y="2033620"/>
            <a:ext cx="5194300" cy="0"/>
          </a:xfrm>
          <a:prstGeom prst="straightConnector1">
            <a:avLst/>
          </a:prstGeom>
          <a:noFill/>
          <a:ln w="634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28006" y="2033620"/>
            <a:ext cx="4963886" cy="0"/>
          </a:xfrm>
          <a:prstGeom prst="straightConnector1">
            <a:avLst/>
          </a:prstGeom>
          <a:noFill/>
          <a:ln w="634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05153" y="4235800"/>
            <a:ext cx="5194300" cy="0"/>
          </a:xfrm>
          <a:prstGeom prst="straightConnector1">
            <a:avLst/>
          </a:prstGeom>
          <a:noFill/>
          <a:ln w="634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28006" y="4235800"/>
            <a:ext cx="4963886"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006" y="219247"/>
            <a:ext cx="10397194" cy="963470"/>
          </a:xfrm>
          <a:prstGeom prst="rect">
            <a:avLst/>
          </a:prstGeom>
        </p:spPr>
        <p:txBody>
          <a:bodyPr lIns="0" tIns="0" rIns="0" bIns="0" anchor="ctr"/>
          <a:lstStyle>
            <a:lvl1pPr>
              <a:defRPr sz="3200" b="1">
                <a:solidFill>
                  <a:schemeClr val="tx1"/>
                </a:solidFill>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006" y="2075092"/>
            <a:ext cx="4949377" cy="383019"/>
          </a:xfrm>
          <a:prstGeom prst="rect">
            <a:avLst/>
          </a:prstGeom>
        </p:spPr>
        <p:txBody>
          <a:bodyPr vert="horz" lIns="0" tIns="0" rIns="0" bIns="0" anchor="t" anchorCtr="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154" y="2075092"/>
            <a:ext cx="5169216"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006" y="4286914"/>
            <a:ext cx="496388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153" y="4286914"/>
            <a:ext cx="5194299"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81333" y="2574577"/>
            <a:ext cx="3110560"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158480" y="2572990"/>
            <a:ext cx="3340974"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81333" y="4797077"/>
            <a:ext cx="3110560"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158480" y="4795490"/>
            <a:ext cx="3340974"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28006" y="2572990"/>
            <a:ext cx="1641210"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4005113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721360" y="4334627"/>
            <a:ext cx="2368694"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721361" y="2287106"/>
            <a:ext cx="2368692" cy="0"/>
          </a:xfrm>
          <a:prstGeom prst="straightConnector1">
            <a:avLst/>
          </a:prstGeom>
          <a:noFill/>
          <a:ln w="6350" cap="flat">
            <a:solidFill>
              <a:srgbClr val="F76366"/>
            </a:solidFill>
            <a:prstDash val="solid"/>
            <a:miter/>
          </a:ln>
        </p:spPr>
      </p:cxn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1360" y="219239"/>
            <a:ext cx="10414000" cy="928842"/>
          </a:xfrm>
          <a:prstGeom prst="rect">
            <a:avLst/>
          </a:prstGeom>
        </p:spPr>
        <p:txBody>
          <a:bodyPr lIns="0" tIns="0" rIns="0" bIns="0" anchor="ctr"/>
          <a:lstStyle>
            <a:lvl1pPr>
              <a:defRPr sz="3200" b="1" i="0">
                <a:latin typeface="+mj-lt"/>
                <a:ea typeface="Source Serif Pro" panose="02040603050405020204" pitchFamily="18" charset="0"/>
              </a:defRPr>
            </a:lvl1pPr>
          </a:lstStyle>
          <a:p>
            <a:r>
              <a:rPr lang="en-US" dirty="0"/>
              <a:t>Table with 8 points</a:t>
            </a:r>
          </a:p>
        </p:txBody>
      </p:sp>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3585953" y="4334627"/>
            <a:ext cx="2396015"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3585953" y="2287106"/>
            <a:ext cx="2396015" cy="0"/>
          </a:xfrm>
          <a:prstGeom prst="straightConnector1">
            <a:avLst/>
          </a:prstGeom>
          <a:noFill/>
          <a:ln w="6350" cap="flat">
            <a:solidFill>
              <a:srgbClr val="F76366"/>
            </a:solidFill>
            <a:prstDash val="solid"/>
            <a:miter/>
          </a:ln>
        </p:spPr>
      </p:cxnSp>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6404018" y="4334627"/>
            <a:ext cx="237697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6404018" y="2287106"/>
            <a:ext cx="2372922" cy="0"/>
          </a:xfrm>
          <a:prstGeom prst="straightConnector1">
            <a:avLst/>
          </a:prstGeom>
          <a:noFill/>
          <a:ln w="6350" cap="flat">
            <a:solidFill>
              <a:srgbClr val="F76366"/>
            </a:solidFill>
            <a:prstDash val="solid"/>
            <a:miter/>
          </a:ln>
        </p:spPr>
      </p:cxnSp>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9159250" y="4334627"/>
            <a:ext cx="2356986"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9159250" y="2287106"/>
            <a:ext cx="2356986" cy="0"/>
          </a:xfrm>
          <a:prstGeom prst="straightConnector1">
            <a:avLst/>
          </a:prstGeom>
          <a:noFill/>
          <a:ln w="6350" cap="flat">
            <a:solidFill>
              <a:srgbClr val="F76366"/>
            </a:solidFill>
            <a:prstDash val="solid"/>
            <a:miter/>
          </a:ln>
        </p:spPr>
      </p:cxn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721360" y="2327098"/>
            <a:ext cx="2368693" cy="484703"/>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585952" y="2327098"/>
            <a:ext cx="2396015"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7" y="2327098"/>
            <a:ext cx="2356987"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59249" y="2327098"/>
            <a:ext cx="2356986"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721360" y="4394253"/>
            <a:ext cx="2361332"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585953" y="4394253"/>
            <a:ext cx="2396014"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59249" y="4394253"/>
            <a:ext cx="236804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721360" y="2883525"/>
            <a:ext cx="2361331"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585953" y="2884105"/>
            <a:ext cx="2396014" cy="1325563"/>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59249" y="2882447"/>
            <a:ext cx="2356987" cy="129547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721360" y="4832978"/>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585952" y="4833986"/>
            <a:ext cx="2396013" cy="1443618"/>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59249" y="4832979"/>
            <a:ext cx="2368049" cy="1444625"/>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391643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721360" y="219247"/>
            <a:ext cx="10355611" cy="918673"/>
          </a:xfrm>
          <a:prstGeom prst="rect">
            <a:avLst/>
          </a:prstGeom>
        </p:spPr>
        <p:txBody>
          <a:bodyPr lIns="0" tIns="0" rIns="0" bIns="0" anchor="ctr" anchorCtr="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721360" y="1595120"/>
            <a:ext cx="10355611" cy="4632643"/>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400"/>
            </a:lvl1pPr>
            <a:lvl2pPr marL="320040" indent="-228600" defTabSz="457200">
              <a:lnSpc>
                <a:spcPct val="100000"/>
              </a:lnSpc>
              <a:spcBef>
                <a:spcPts val="0"/>
              </a:spcBef>
              <a:spcAft>
                <a:spcPts val="0"/>
              </a:spcAft>
              <a:tabLst>
                <a:tab pos="457200" algn="l"/>
              </a:tabLst>
              <a:defRPr sz="1400"/>
            </a:lvl2pPr>
            <a:lvl3pPr marL="502920" indent="-228600" defTabSz="457200">
              <a:lnSpc>
                <a:spcPct val="100000"/>
              </a:lnSpc>
              <a:spcBef>
                <a:spcPts val="0"/>
              </a:spcBef>
              <a:spcAft>
                <a:spcPts val="0"/>
              </a:spcAft>
              <a:tabLst>
                <a:tab pos="457200" algn="l"/>
              </a:tabLst>
              <a:defRPr sz="1400"/>
            </a:lvl3pPr>
            <a:lvl4pPr marL="731520" indent="-228600" defTabSz="457200">
              <a:lnSpc>
                <a:spcPct val="100000"/>
              </a:lnSpc>
              <a:spcBef>
                <a:spcPts val="0"/>
              </a:spcBef>
              <a:spcAft>
                <a:spcPts val="0"/>
              </a:spcAft>
              <a:tabLst>
                <a:tab pos="457200" algn="l"/>
              </a:tabLst>
              <a:defRPr sz="1400"/>
            </a:lvl4pPr>
            <a:lvl5pPr marL="914400" indent="-182880" defTabSz="457200">
              <a:defRPr sz="12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69221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E56CE-CDB2-7B44-BA8C-851887E41C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549329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429490" y="345418"/>
            <a:ext cx="11356109" cy="542590"/>
          </a:xfrm>
          <a:prstGeom prst="rect">
            <a:avLst/>
          </a:prstGeom>
        </p:spPr>
        <p:txBody>
          <a:bodyPr lIns="0" tIns="0" rIns="0" bIns="0"/>
          <a:lstStyle>
            <a:lvl1pPr>
              <a:defRPr sz="2400" b="1" i="0">
                <a:latin typeface="Arial" panose="020B0604020202020204" pitchFamily="34" charset="0"/>
                <a:cs typeface="Arial" panose="020B0604020202020204" pitchFamily="34" charset="0"/>
              </a:defRPr>
            </a:lvl1pPr>
          </a:lstStyle>
          <a:p>
            <a:r>
              <a:rPr lang="en-US" b="0" dirty="0">
                <a:latin typeface="Arial" panose="020B0604020202020204" pitchFamily="34" charset="0"/>
              </a:rPr>
              <a:t>2 Month 2021 Project 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2841681425"/>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005943" y="701716"/>
            <a:ext cx="294777" cy="5389649"/>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7920705" y="599596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5882379" y="6258661"/>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7549976" y="6273818"/>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06160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431800" y="455102"/>
            <a:ext cx="8160911" cy="460666"/>
          </a:xfrm>
          <a:prstGeom prst="rect">
            <a:avLst/>
          </a:prstGeom>
        </p:spPr>
        <p:txBody>
          <a:bodyPr lIns="0" tIns="0" rIns="0" bIns="0"/>
          <a:lstStyle>
            <a:lvl1pPr>
              <a:defRPr sz="2400" b="1" i="0">
                <a:latin typeface="Arial" panose="020B0604020202020204" pitchFamily="34" charset="0"/>
                <a:cs typeface="Arial" panose="020B0604020202020204" pitchFamily="34" charset="0"/>
              </a:defRPr>
            </a:lvl1pPr>
          </a:lstStyle>
          <a:p>
            <a:r>
              <a:rPr lang="en-US" b="0" dirty="0">
                <a:latin typeface="Arial" panose="020B0604020202020204" pitchFamily="34" charset="0"/>
              </a:rPr>
              <a:t>6 Month 2021 Project 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2128789040"/>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2433484">
                  <a:extLst>
                    <a:ext uri="{9D8B030D-6E8A-4147-A177-3AD203B41FA5}">
                      <a16:colId xmlns:a16="http://schemas.microsoft.com/office/drawing/2014/main" val="1908423612"/>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 here</a:t>
                      </a:r>
                    </a:p>
                  </a:txBody>
                  <a:tcPr anchor="ctr">
                    <a:solidFill>
                      <a:schemeClr val="bg2"/>
                    </a:solidFill>
                  </a:tcPr>
                </a:tc>
                <a:tc>
                  <a:txBody>
                    <a:bodyPr/>
                    <a:lstStyle/>
                    <a:p>
                      <a:pPr algn="ctr"/>
                      <a:r>
                        <a:rPr lang="en-US" sz="1200" dirty="0">
                          <a:solidFill>
                            <a:schemeClr val="bg1"/>
                          </a:solidFill>
                        </a:rPr>
                        <a:t>Text</a:t>
                      </a: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6407468" y="1040180"/>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6346126" y="5975924"/>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6019287" y="6270814"/>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9673290" y="6291136"/>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353792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643048127"/>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3405803" y="1047264"/>
            <a:ext cx="302598" cy="5054541"/>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7132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320563" y="598773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431800" y="454706"/>
            <a:ext cx="8160911" cy="461062"/>
          </a:xfrm>
          <a:prstGeom prst="rect">
            <a:avLst/>
          </a:prstGeom>
        </p:spPr>
        <p:txBody>
          <a:bodyPr lIns="0" tIns="0" rIns="0" bIns="0"/>
          <a:lstStyle>
            <a:lvl1pPr>
              <a:defRPr sz="2400" b="1" i="0">
                <a:latin typeface="Arial" panose="020B0604020202020204" pitchFamily="34" charset="0"/>
                <a:ea typeface="Source Serif Pro" panose="02040603050405020204" pitchFamily="18" charset="0"/>
                <a:cs typeface="Arial" panose="020B0604020202020204" pitchFamily="34" charset="0"/>
              </a:defRPr>
            </a:lvl1pPr>
          </a:lstStyle>
          <a:p>
            <a:r>
              <a:rPr lang="en-US" b="0" dirty="0">
                <a:latin typeface="Arial" panose="020B0604020202020204" pitchFamily="34" charset="0"/>
              </a:rPr>
              <a:t>12 Month 2021 Project 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3023371" y="6269387"/>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7342301"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210682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B24B5-60C1-FA4E-8653-132F23548583}"/>
              </a:ext>
            </a:extLst>
          </p:cNvPr>
          <p:cNvPicPr>
            <a:picLocks noChangeAspect="1"/>
          </p:cNvPicPr>
          <p:nvPr userDrawn="1"/>
        </p:nvPicPr>
        <p:blipFill>
          <a:blip r:embed="rId2"/>
          <a:srcRect/>
          <a:stretch/>
        </p:blipFill>
        <p:spPr>
          <a:xfrm>
            <a:off x="0" y="-61120"/>
            <a:ext cx="12192000" cy="6919120"/>
          </a:xfrm>
          <a:prstGeom prst="rect">
            <a:avLst/>
          </a:prstGeom>
        </p:spPr>
      </p:pic>
      <p:sp>
        <p:nvSpPr>
          <p:cNvPr id="10" name="Subtitle 2">
            <a:extLst>
              <a:ext uri="{FF2B5EF4-FFF2-40B4-BE49-F238E27FC236}">
                <a16:creationId xmlns:a16="http://schemas.microsoft.com/office/drawing/2014/main" id="{E53E54A0-9806-5A4D-80D7-E93F31BC85CB}"/>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0634DEE8-A01D-764A-A406-8B82350C1E07}"/>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F76466"/>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16" name="Text Placeholder 8">
            <a:extLst>
              <a:ext uri="{FF2B5EF4-FFF2-40B4-BE49-F238E27FC236}">
                <a16:creationId xmlns:a16="http://schemas.microsoft.com/office/drawing/2014/main" id="{8802E461-C32E-CB4A-8820-5D4632BC8A8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7" name="Text Placeholder 8">
            <a:extLst>
              <a:ext uri="{FF2B5EF4-FFF2-40B4-BE49-F238E27FC236}">
                <a16:creationId xmlns:a16="http://schemas.microsoft.com/office/drawing/2014/main" id="{39515C6D-E025-FE46-B0B1-FD4829A20269}"/>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8" name="Text Placeholder 8">
            <a:extLst>
              <a:ext uri="{FF2B5EF4-FFF2-40B4-BE49-F238E27FC236}">
                <a16:creationId xmlns:a16="http://schemas.microsoft.com/office/drawing/2014/main" id="{8D8639F9-3F22-1C40-9505-F615F5818955}"/>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9" name="Picture 18">
            <a:extLst>
              <a:ext uri="{FF2B5EF4-FFF2-40B4-BE49-F238E27FC236}">
                <a16:creationId xmlns:a16="http://schemas.microsoft.com/office/drawing/2014/main" id="{A8B8D212-556A-AC4A-BF07-8202FED6AD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922106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1384321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650547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70400" y="2978682"/>
            <a:ext cx="2326640" cy="900635"/>
          </a:xfrm>
          <a:prstGeom prst="rect">
            <a:avLst/>
          </a:prstGeom>
        </p:spPr>
      </p:pic>
    </p:spTree>
    <p:extLst>
      <p:ext uri="{BB962C8B-B14F-4D97-AF65-F5344CB8AC3E}">
        <p14:creationId xmlns:p14="http://schemas.microsoft.com/office/powerpoint/2010/main" val="197917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4E46F-1AB6-D347-B43D-79564D9A5511}"/>
              </a:ext>
            </a:extLst>
          </p:cNvPr>
          <p:cNvSpPr/>
          <p:nvPr/>
        </p:nvSpPr>
        <p:spPr>
          <a:xfrm>
            <a:off x="0" y="0"/>
            <a:ext cx="12191998" cy="6858000"/>
          </a:xfrm>
          <a:prstGeom prst="rect">
            <a:avLst/>
          </a:prstGeom>
          <a:solidFill>
            <a:srgbClr val="161616"/>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VN" sz="1588" b="1" i="0" u="none" strike="noStrike" kern="1200" cap="none" spc="0" baseline="0">
                <a:solidFill>
                  <a:srgbClr val="161616"/>
                </a:solidFill>
                <a:uFillTx/>
                <a:latin typeface="Arial" pitchFamily="34"/>
              </a:rPr>
              <a:t>z</a:t>
            </a:r>
          </a:p>
        </p:txBody>
      </p:sp>
      <p:pic>
        <p:nvPicPr>
          <p:cNvPr id="4" name="Picture 3" descr="Logo, company name&#10;&#10;Description automatically generated">
            <a:extLst>
              <a:ext uri="{FF2B5EF4-FFF2-40B4-BE49-F238E27FC236}">
                <a16:creationId xmlns:a16="http://schemas.microsoft.com/office/drawing/2014/main" id="{09AD6ECB-969E-A74C-B3BB-56F63921A3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8190" y="2801620"/>
            <a:ext cx="2330450" cy="870475"/>
          </a:xfrm>
          <a:prstGeom prst="rect">
            <a:avLst/>
          </a:prstGeom>
        </p:spPr>
      </p:pic>
    </p:spTree>
    <p:extLst>
      <p:ext uri="{BB962C8B-B14F-4D97-AF65-F5344CB8AC3E}">
        <p14:creationId xmlns:p14="http://schemas.microsoft.com/office/powerpoint/2010/main" val="2087294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DD682"/>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4150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5D1D-EE8D-0D40-BF42-BAF1C5889ECA}"/>
              </a:ext>
            </a:extLst>
          </p:cNvPr>
          <p:cNvSpPr>
            <a:spLocks noGrp="1"/>
          </p:cNvSpPr>
          <p:nvPr>
            <p:ph type="title" hasCustomPrompt="1"/>
          </p:nvPr>
        </p:nvSpPr>
        <p:spPr>
          <a:xfrm>
            <a:off x="814387" y="-1"/>
            <a:ext cx="8160279" cy="1800225"/>
          </a:xfrm>
          <a:prstGeom prst="rect">
            <a:avLst/>
          </a:prstGeom>
        </p:spPr>
        <p:txBody>
          <a:bodyPr anchor="ctr"/>
          <a:lstStyle>
            <a:lvl1pPr>
              <a:defRPr sz="2800" b="1" i="0">
                <a:solidFill>
                  <a:schemeClr val="tx1"/>
                </a:solidFill>
                <a:latin typeface="Arial" panose="020B0604020202020204" pitchFamily="34" charset="0"/>
                <a:ea typeface="Source Serif Pro" panose="02040603050405020204" pitchFamily="18" charset="0"/>
                <a:cs typeface="Arial" panose="020B0604020202020204" pitchFamily="34" charset="0"/>
              </a:defRPr>
            </a:lvl1pPr>
          </a:lstStyle>
          <a:p>
            <a:r>
              <a:rPr lang="en-US"/>
              <a:t>Table with 3 rows</a:t>
            </a:r>
            <a:endParaRPr lang="en-VN"/>
          </a:p>
        </p:txBody>
      </p:sp>
      <p:sp>
        <p:nvSpPr>
          <p:cNvPr id="3" name="Slide Number Placeholder 12">
            <a:extLst>
              <a:ext uri="{FF2B5EF4-FFF2-40B4-BE49-F238E27FC236}">
                <a16:creationId xmlns:a16="http://schemas.microsoft.com/office/drawing/2014/main" id="{3F0615AA-773A-0145-A1E3-4B70898D557F}"/>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E08DBF4-C7A7-5B40-B3F2-B9759CECE00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25DEA42-BAF1-F143-BEA7-A0B8A17B00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cxnSp>
        <p:nvCxnSpPr>
          <p:cNvPr id="7" name="Straight Connector 6">
            <a:extLst>
              <a:ext uri="{FF2B5EF4-FFF2-40B4-BE49-F238E27FC236}">
                <a16:creationId xmlns:a16="http://schemas.microsoft.com/office/drawing/2014/main" id="{89E3D23B-EC6C-7140-A27A-E7CE02D81AD6}"/>
              </a:ext>
            </a:extLst>
          </p:cNvPr>
          <p:cNvCxnSpPr/>
          <p:nvPr userDrawn="1"/>
        </p:nvCxnSpPr>
        <p:spPr>
          <a:xfrm>
            <a:off x="2371725" y="1885950"/>
            <a:ext cx="8058150" cy="0"/>
          </a:xfrm>
          <a:prstGeom prst="line">
            <a:avLst/>
          </a:prstGeom>
          <a:ln w="9525"/>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38238EC-9EC9-EA43-8F31-BBED82934209}"/>
              </a:ext>
            </a:extLst>
          </p:cNvPr>
          <p:cNvCxnSpPr/>
          <p:nvPr userDrawn="1"/>
        </p:nvCxnSpPr>
        <p:spPr>
          <a:xfrm>
            <a:off x="2371725" y="3343275"/>
            <a:ext cx="8058150" cy="0"/>
          </a:xfrm>
          <a:prstGeom prst="line">
            <a:avLst/>
          </a:prstGeom>
          <a:ln w="9525"/>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684C7B00-1DFC-CE46-8C6F-9D2DC330926C}"/>
              </a:ext>
            </a:extLst>
          </p:cNvPr>
          <p:cNvCxnSpPr/>
          <p:nvPr userDrawn="1"/>
        </p:nvCxnSpPr>
        <p:spPr>
          <a:xfrm>
            <a:off x="2371725" y="4814888"/>
            <a:ext cx="8058150"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11" name="Text Placeholder 10">
            <a:extLst>
              <a:ext uri="{FF2B5EF4-FFF2-40B4-BE49-F238E27FC236}">
                <a16:creationId xmlns:a16="http://schemas.microsoft.com/office/drawing/2014/main" id="{A4FA27E1-C57C-5C4D-944E-18A91C088F97}"/>
              </a:ext>
            </a:extLst>
          </p:cNvPr>
          <p:cNvSpPr>
            <a:spLocks noGrp="1"/>
          </p:cNvSpPr>
          <p:nvPr>
            <p:ph type="body" sz="quarter" idx="10" hasCustomPrompt="1"/>
          </p:nvPr>
        </p:nvSpPr>
        <p:spPr>
          <a:xfrm>
            <a:off x="2371725" y="2014538"/>
            <a:ext cx="2143125" cy="1214437"/>
          </a:xfrm>
          <a:prstGeom prst="rect">
            <a:avLst/>
          </a:prstGeom>
        </p:spPr>
        <p:txBody>
          <a:bodyPr/>
          <a:lstStyle>
            <a:lvl1pPr>
              <a:buFontTx/>
              <a:buNone/>
              <a:defRPr sz="2400" b="1">
                <a:solidFill>
                  <a:srgbClr val="F76466"/>
                </a:solidFill>
                <a:latin typeface="+mj-lt"/>
              </a:defRPr>
            </a:lvl1pPr>
            <a:lvl2pPr>
              <a:buFontTx/>
              <a:buNone/>
              <a:defRPr sz="2000" b="1">
                <a:latin typeface="+mj-lt"/>
              </a:defRPr>
            </a:lvl2pPr>
            <a:lvl3pPr>
              <a:buFontTx/>
              <a:buNone/>
              <a:defRPr sz="2000" b="1">
                <a:latin typeface="+mj-lt"/>
              </a:defRPr>
            </a:lvl3pPr>
            <a:lvl4pPr>
              <a:buFontTx/>
              <a:buNone/>
              <a:defRPr sz="2000" b="1">
                <a:latin typeface="+mj-lt"/>
              </a:defRPr>
            </a:lvl4pPr>
            <a:lvl5pPr>
              <a:buFontTx/>
              <a:buNone/>
              <a:defRPr sz="2000" b="1">
                <a:latin typeface="+mj-lt"/>
              </a:defRPr>
            </a:lvl5pPr>
          </a:lstStyle>
          <a:p>
            <a:pPr lvl="0"/>
            <a:r>
              <a:rPr lang="en-US"/>
              <a:t>Subhead</a:t>
            </a:r>
            <a:endParaRPr lang="en-VN"/>
          </a:p>
        </p:txBody>
      </p:sp>
      <p:sp>
        <p:nvSpPr>
          <p:cNvPr id="13" name="Text Placeholder 12">
            <a:extLst>
              <a:ext uri="{FF2B5EF4-FFF2-40B4-BE49-F238E27FC236}">
                <a16:creationId xmlns:a16="http://schemas.microsoft.com/office/drawing/2014/main" id="{A8ACD079-77ED-B84A-9175-5BDD00328061}"/>
              </a:ext>
            </a:extLst>
          </p:cNvPr>
          <p:cNvSpPr>
            <a:spLocks noGrp="1"/>
          </p:cNvSpPr>
          <p:nvPr>
            <p:ph type="body" sz="quarter" idx="11" hasCustomPrompt="1"/>
          </p:nvPr>
        </p:nvSpPr>
        <p:spPr>
          <a:xfrm>
            <a:off x="4686300" y="2014538"/>
            <a:ext cx="5743575" cy="1185862"/>
          </a:xfrm>
          <a:prstGeom prst="rect">
            <a:avLst/>
          </a:prstGeom>
        </p:spPr>
        <p:txBody>
          <a:bodyPr/>
          <a:lstStyle>
            <a:lvl1pPr marL="0" indent="0">
              <a:buFontTx/>
              <a:buNone/>
              <a:defRPr sz="1600"/>
            </a:lvl1pPr>
            <a:lvl2pPr marL="0" indent="0">
              <a:buFontTx/>
              <a:buNone/>
              <a:defRPr sz="1600"/>
            </a:lvl2pPr>
            <a:lvl3pPr marL="0" indent="0">
              <a:buFontTx/>
              <a:buNone/>
              <a:defRPr sz="1600"/>
            </a:lvl3pPr>
            <a:lvl4pPr marL="0" indent="0">
              <a:buFontTx/>
              <a:buNone/>
              <a:defRPr sz="1600"/>
            </a:lvl4pPr>
            <a:lvl5pPr marL="0" indent="0">
              <a:buFontTx/>
              <a:buNone/>
              <a:defRPr sz="1600"/>
            </a:lvl5pPr>
          </a:lstStyle>
          <a:p>
            <a:pPr lvl="0"/>
            <a:r>
              <a:rPr lang="en-US"/>
              <a:t>Body text</a:t>
            </a:r>
          </a:p>
        </p:txBody>
      </p:sp>
      <p:sp>
        <p:nvSpPr>
          <p:cNvPr id="15" name="Text Placeholder 14">
            <a:extLst>
              <a:ext uri="{FF2B5EF4-FFF2-40B4-BE49-F238E27FC236}">
                <a16:creationId xmlns:a16="http://schemas.microsoft.com/office/drawing/2014/main" id="{6EDDEC50-C1A1-0547-9BFC-3C1D692019F1}"/>
              </a:ext>
            </a:extLst>
          </p:cNvPr>
          <p:cNvSpPr>
            <a:spLocks noGrp="1"/>
          </p:cNvSpPr>
          <p:nvPr>
            <p:ph type="body" sz="quarter" idx="12" hasCustomPrompt="1"/>
          </p:nvPr>
        </p:nvSpPr>
        <p:spPr>
          <a:xfrm>
            <a:off x="2371725" y="3429000"/>
            <a:ext cx="2143125" cy="1271588"/>
          </a:xfrm>
          <a:prstGeom prst="rect">
            <a:avLst/>
          </a:prstGeom>
          <a:noFill/>
        </p:spPr>
        <p:txBody>
          <a:bodyPr/>
          <a:lstStyle>
            <a:lvl1pPr>
              <a:buFontTx/>
              <a:buNone/>
              <a:defRPr sz="2400" b="1">
                <a:solidFill>
                  <a:srgbClr val="F76466"/>
                </a:solidFill>
                <a:latin typeface="+mj-lt"/>
              </a:defRPr>
            </a:lvl1pPr>
            <a:lvl2pPr>
              <a:buFontTx/>
              <a:buNone/>
              <a:defRPr sz="2000" b="1">
                <a:latin typeface="+mj-lt"/>
              </a:defRPr>
            </a:lvl2pPr>
            <a:lvl3pPr>
              <a:buFontTx/>
              <a:buNone/>
              <a:defRPr sz="2000" b="1">
                <a:latin typeface="+mj-lt"/>
              </a:defRPr>
            </a:lvl3pPr>
            <a:lvl4pPr>
              <a:buFontTx/>
              <a:buNone/>
              <a:defRPr sz="2000" b="1">
                <a:latin typeface="+mj-lt"/>
              </a:defRPr>
            </a:lvl4pPr>
            <a:lvl5pPr>
              <a:buFontTx/>
              <a:buNone/>
              <a:defRPr sz="2000" b="1">
                <a:latin typeface="+mj-lt"/>
              </a:defRPr>
            </a:lvl5pPr>
          </a:lstStyle>
          <a:p>
            <a:pPr lvl="0"/>
            <a:r>
              <a:rPr lang="en-US"/>
              <a:t>Subhead</a:t>
            </a:r>
            <a:endParaRPr lang="en-VN"/>
          </a:p>
        </p:txBody>
      </p:sp>
      <p:sp>
        <p:nvSpPr>
          <p:cNvPr id="17" name="Text Placeholder 16">
            <a:extLst>
              <a:ext uri="{FF2B5EF4-FFF2-40B4-BE49-F238E27FC236}">
                <a16:creationId xmlns:a16="http://schemas.microsoft.com/office/drawing/2014/main" id="{41BF857F-BF34-684D-BD27-6E1BA6DD3DB0}"/>
              </a:ext>
            </a:extLst>
          </p:cNvPr>
          <p:cNvSpPr>
            <a:spLocks noGrp="1"/>
          </p:cNvSpPr>
          <p:nvPr>
            <p:ph type="body" sz="quarter" idx="13" hasCustomPrompt="1"/>
          </p:nvPr>
        </p:nvSpPr>
        <p:spPr>
          <a:xfrm>
            <a:off x="4686300" y="3429000"/>
            <a:ext cx="5743575" cy="1271588"/>
          </a:xfrm>
          <a:prstGeom prst="rect">
            <a:avLst/>
          </a:prstGeom>
        </p:spPr>
        <p:txBody>
          <a:bodyPr/>
          <a:lstStyle>
            <a:lvl1pPr marL="0" indent="0">
              <a:spcBef>
                <a:spcPts val="0"/>
              </a:spcBef>
              <a:buFontTx/>
              <a:buNone/>
              <a:defRPr sz="1600"/>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stStyle>
          <a:p>
            <a:pPr lvl="0"/>
            <a:r>
              <a:rPr lang="en-US"/>
              <a:t>Body text</a:t>
            </a:r>
            <a:endParaRPr lang="en-VN"/>
          </a:p>
        </p:txBody>
      </p:sp>
      <p:sp>
        <p:nvSpPr>
          <p:cNvPr id="19" name="Text Placeholder 18">
            <a:extLst>
              <a:ext uri="{FF2B5EF4-FFF2-40B4-BE49-F238E27FC236}">
                <a16:creationId xmlns:a16="http://schemas.microsoft.com/office/drawing/2014/main" id="{16A37799-45D1-814C-98BF-0CB9DDE9A0C6}"/>
              </a:ext>
            </a:extLst>
          </p:cNvPr>
          <p:cNvSpPr>
            <a:spLocks noGrp="1"/>
          </p:cNvSpPr>
          <p:nvPr>
            <p:ph type="body" sz="quarter" idx="14" hasCustomPrompt="1"/>
          </p:nvPr>
        </p:nvSpPr>
        <p:spPr>
          <a:xfrm>
            <a:off x="2371725" y="4972050"/>
            <a:ext cx="2143125" cy="1328738"/>
          </a:xfrm>
          <a:prstGeom prst="rect">
            <a:avLst/>
          </a:prstGeom>
        </p:spPr>
        <p:txBody>
          <a:bodyPr/>
          <a:lstStyle>
            <a:lvl1pPr>
              <a:buFontTx/>
              <a:buNone/>
              <a:defRPr sz="2400" b="1">
                <a:solidFill>
                  <a:srgbClr val="F76466"/>
                </a:solidFill>
                <a:latin typeface="+mj-lt"/>
              </a:defRPr>
            </a:lvl1pPr>
            <a:lvl2pPr>
              <a:buFontTx/>
              <a:buNone/>
              <a:defRPr sz="2400" b="1">
                <a:solidFill>
                  <a:srgbClr val="F76466"/>
                </a:solidFill>
                <a:latin typeface="+mj-lt"/>
              </a:defRPr>
            </a:lvl2pPr>
            <a:lvl3pPr>
              <a:buFontTx/>
              <a:buNone/>
              <a:defRPr sz="2400" b="1">
                <a:solidFill>
                  <a:srgbClr val="F76466"/>
                </a:solidFill>
                <a:latin typeface="+mj-lt"/>
              </a:defRPr>
            </a:lvl3pPr>
            <a:lvl4pPr>
              <a:buFontTx/>
              <a:buNone/>
              <a:defRPr sz="2400" b="1">
                <a:solidFill>
                  <a:srgbClr val="F76466"/>
                </a:solidFill>
                <a:latin typeface="+mj-lt"/>
              </a:defRPr>
            </a:lvl4pPr>
            <a:lvl5pPr>
              <a:buFontTx/>
              <a:buNone/>
              <a:defRPr sz="2400" b="1">
                <a:solidFill>
                  <a:srgbClr val="F76466"/>
                </a:solidFill>
                <a:latin typeface="+mj-lt"/>
              </a:defRPr>
            </a:lvl5pPr>
          </a:lstStyle>
          <a:p>
            <a:pPr lvl="0"/>
            <a:r>
              <a:rPr lang="en-US"/>
              <a:t>Subhead</a:t>
            </a:r>
            <a:endParaRPr lang="en-VN"/>
          </a:p>
        </p:txBody>
      </p:sp>
      <p:sp>
        <p:nvSpPr>
          <p:cNvPr id="21" name="Text Placeholder 20">
            <a:extLst>
              <a:ext uri="{FF2B5EF4-FFF2-40B4-BE49-F238E27FC236}">
                <a16:creationId xmlns:a16="http://schemas.microsoft.com/office/drawing/2014/main" id="{31D72D53-4A21-2546-8416-D7506B6A8CBF}"/>
              </a:ext>
            </a:extLst>
          </p:cNvPr>
          <p:cNvSpPr>
            <a:spLocks noGrp="1"/>
          </p:cNvSpPr>
          <p:nvPr>
            <p:ph type="body" sz="quarter" idx="15" hasCustomPrompt="1"/>
          </p:nvPr>
        </p:nvSpPr>
        <p:spPr>
          <a:xfrm>
            <a:off x="4686300" y="4972050"/>
            <a:ext cx="5743575" cy="1443038"/>
          </a:xfrm>
          <a:prstGeom prst="rect">
            <a:avLst/>
          </a:prstGeom>
        </p:spPr>
        <p:txBody>
          <a:bodyPr/>
          <a:lstStyle>
            <a:lvl1pPr marL="0" indent="0">
              <a:spcBef>
                <a:spcPts val="0"/>
              </a:spcBef>
              <a:buFontTx/>
              <a:buNone/>
              <a:defRPr sz="1600"/>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stStyle>
          <a:p>
            <a:pPr lvl="0"/>
            <a:r>
              <a:rPr lang="en-US"/>
              <a:t>Body text</a:t>
            </a:r>
            <a:endParaRPr lang="en-VN"/>
          </a:p>
        </p:txBody>
      </p:sp>
    </p:spTree>
    <p:extLst>
      <p:ext uri="{BB962C8B-B14F-4D97-AF65-F5344CB8AC3E}">
        <p14:creationId xmlns:p14="http://schemas.microsoft.com/office/powerpoint/2010/main" val="321385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2 Columns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8E3384-C087-D041-99C0-46BA7488D0C8}"/>
              </a:ext>
            </a:extLst>
          </p:cNvPr>
          <p:cNvSpPr>
            <a:spLocks noGrp="1"/>
          </p:cNvSpPr>
          <p:nvPr>
            <p:ph type="body" sz="quarter" idx="10" hasCustomPrompt="1"/>
          </p:nvPr>
        </p:nvSpPr>
        <p:spPr>
          <a:xfrm>
            <a:off x="968375" y="3151188"/>
            <a:ext cx="4791077" cy="2922587"/>
          </a:xfrm>
          <a:prstGeom prst="rect">
            <a:avLst/>
          </a:prstGeom>
        </p:spPr>
        <p:txBody>
          <a:bodyPr lIns="0" tIns="0" rIns="0" bIns="0"/>
          <a:lstStyle>
            <a:lvl1pPr marL="252000" indent="-252000">
              <a:lnSpc>
                <a:spcPct val="95000"/>
              </a:lnSpc>
              <a:spcBef>
                <a:spcPts val="1200"/>
              </a:spcBef>
              <a:buClr>
                <a:srgbClr val="04A299"/>
              </a:buClr>
              <a:buFont typeface="+mj-lt"/>
              <a:buAutoNum type="arabicPeriod"/>
              <a:tabLst>
                <a:tab pos="274320" algn="l"/>
              </a:tabLst>
              <a:defRPr sz="1600"/>
            </a:lvl1pPr>
            <a:lvl2pPr marL="0" indent="-274320">
              <a:spcBef>
                <a:spcPts val="1200"/>
              </a:spcBef>
              <a:buClr>
                <a:srgbClr val="04A299"/>
              </a:buClr>
              <a:buFont typeface="+mj-lt"/>
              <a:buAutoNum type="arabicPeriod"/>
              <a:tabLst>
                <a:tab pos="274320" algn="l"/>
              </a:tabLst>
              <a:defRPr sz="1800"/>
            </a:lvl2pPr>
            <a:lvl3pPr marL="0" indent="-274320">
              <a:spcBef>
                <a:spcPts val="1200"/>
              </a:spcBef>
              <a:buClr>
                <a:srgbClr val="04A299"/>
              </a:buClr>
              <a:buFont typeface="+mj-lt"/>
              <a:buAutoNum type="arabicPeriod"/>
              <a:tabLst>
                <a:tab pos="274320" algn="l"/>
              </a:tabLst>
              <a:defRPr sz="1800"/>
            </a:lvl3pPr>
            <a:lvl4pPr marL="0" indent="-274320">
              <a:spcBef>
                <a:spcPts val="1200"/>
              </a:spcBef>
              <a:buClr>
                <a:srgbClr val="04A299"/>
              </a:buClr>
              <a:buFont typeface="+mj-lt"/>
              <a:buAutoNum type="arabicPeriod"/>
              <a:tabLst>
                <a:tab pos="274320" algn="l"/>
              </a:tabLst>
              <a:defRPr sz="1800"/>
            </a:lvl4pPr>
            <a:lvl5pPr marL="0" indent="-274320">
              <a:spcBef>
                <a:spcPts val="1200"/>
              </a:spcBef>
              <a:buClr>
                <a:srgbClr val="04A299"/>
              </a:buClr>
              <a:buFont typeface="+mj-lt"/>
              <a:buAutoNum type="arabicPeriod"/>
              <a:tabLst>
                <a:tab pos="274320" algn="l"/>
              </a:tabLst>
              <a:defRPr sz="1800"/>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but won’t do both.</a:t>
            </a:r>
          </a:p>
        </p:txBody>
      </p:sp>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68375"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68374" y="0"/>
            <a:ext cx="9131589" cy="1808479"/>
          </a:xfrm>
          <a:prstGeom prst="rect">
            <a:avLst/>
          </a:prstGeom>
        </p:spPr>
        <p:txBody>
          <a:bodyPr lIns="0" tIns="0" rIns="0" bIns="0" anchor="ctr"/>
          <a:lstStyle>
            <a:lvl1pPr>
              <a:defRPr sz="40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DCB7EDEC-13FE-1845-8765-7C792D0C8E7B}"/>
              </a:ext>
            </a:extLst>
          </p:cNvPr>
          <p:cNvSpPr>
            <a:spLocks noGrp="1"/>
          </p:cNvSpPr>
          <p:nvPr>
            <p:ph type="body" sz="quarter" idx="13"/>
          </p:nvPr>
        </p:nvSpPr>
        <p:spPr>
          <a:xfrm>
            <a:off x="6432549" y="3151188"/>
            <a:ext cx="4921249" cy="2922587"/>
          </a:xfrm>
          <a:prstGeom prst="rect">
            <a:avLst/>
          </a:prstGeom>
        </p:spPr>
        <p:txBody>
          <a:bodyPr lIns="0" tIns="0" rIns="0" bIns="0"/>
          <a:lstStyle>
            <a:lvl1pPr marL="180000" indent="-180000">
              <a:lnSpc>
                <a:spcPct val="95000"/>
              </a:lnSpc>
              <a:spcBef>
                <a:spcPts val="1200"/>
              </a:spcBef>
              <a:buClr>
                <a:srgbClr val="04A299"/>
              </a:buClr>
              <a:buSzPct val="150000"/>
              <a:defRPr sz="1600"/>
            </a:lvl1pPr>
            <a:lvl2pPr marL="180000" indent="-180000">
              <a:lnSpc>
                <a:spcPct val="95000"/>
              </a:lnSpc>
              <a:spcBef>
                <a:spcPts val="1200"/>
              </a:spcBef>
              <a:buClr>
                <a:srgbClr val="04A299"/>
              </a:buClr>
              <a:buSzPct val="150000"/>
              <a:defRPr sz="1600"/>
            </a:lvl2pPr>
            <a:lvl3pPr marL="180000" indent="-180000">
              <a:lnSpc>
                <a:spcPct val="95000"/>
              </a:lnSpc>
              <a:spcBef>
                <a:spcPts val="1200"/>
              </a:spcBef>
              <a:buClr>
                <a:srgbClr val="04A299"/>
              </a:buClr>
              <a:buSzPct val="150000"/>
              <a:defRPr sz="1600"/>
            </a:lvl3pPr>
            <a:lvl4pPr marL="180000" indent="-180000">
              <a:lnSpc>
                <a:spcPct val="95000"/>
              </a:lnSpc>
              <a:spcBef>
                <a:spcPts val="1200"/>
              </a:spcBef>
              <a:buClr>
                <a:srgbClr val="04A299"/>
              </a:buClr>
              <a:buSzPct val="150000"/>
              <a:defRPr sz="1600"/>
            </a:lvl4pPr>
            <a:lvl5pPr marL="180000" indent="-180000">
              <a:lnSpc>
                <a:spcPct val="95000"/>
              </a:lnSpc>
              <a:spcBef>
                <a:spcPts val="1200"/>
              </a:spcBef>
              <a:buClr>
                <a:srgbClr val="04A299"/>
              </a:buClr>
              <a:buSzPct val="15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pic>
        <p:nvPicPr>
          <p:cNvPr id="12" name="Picture 11">
            <a:extLst>
              <a:ext uri="{FF2B5EF4-FFF2-40B4-BE49-F238E27FC236}">
                <a16:creationId xmlns:a16="http://schemas.microsoft.com/office/drawing/2014/main" id="{D6A78E6C-7A4D-3E46-BC0A-1A5C101EE79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57188"/>
            <a:ext cx="444500" cy="889000"/>
          </a:xfrm>
          <a:prstGeom prst="rect">
            <a:avLst/>
          </a:prstGeom>
        </p:spPr>
      </p:pic>
    </p:spTree>
    <p:extLst>
      <p:ext uri="{BB962C8B-B14F-4D97-AF65-F5344CB8AC3E}">
        <p14:creationId xmlns:p14="http://schemas.microsoft.com/office/powerpoint/2010/main" val="51053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5" name="Picture 1">
            <a:extLst>
              <a:ext uri="{FF2B5EF4-FFF2-40B4-BE49-F238E27FC236}">
                <a16:creationId xmlns:a16="http://schemas.microsoft.com/office/drawing/2014/main" id="{FCFC1457-58CF-9A4D-9819-8895E20D1332}"/>
              </a:ext>
            </a:extLst>
          </p:cNvPr>
          <p:cNvPicPr>
            <a:picLocks noChangeAspect="1"/>
          </p:cNvPicPr>
          <p:nvPr userDrawn="1"/>
        </p:nvPicPr>
        <p:blipFill>
          <a:blip r:embed="rId2"/>
          <a:stretch>
            <a:fillRect/>
          </a:stretch>
        </p:blipFill>
        <p:spPr>
          <a:xfrm>
            <a:off x="-16805" y="354147"/>
            <a:ext cx="503683" cy="1007367"/>
          </a:xfrm>
          <a:prstGeom prst="rect">
            <a:avLst/>
          </a:prstGeom>
          <a:noFill/>
          <a:ln cap="flat">
            <a:noFill/>
          </a:ln>
        </p:spPr>
      </p:pic>
      <p:sp>
        <p:nvSpPr>
          <p:cNvPr id="3" name="Text Placeholder 2">
            <a:extLst>
              <a:ext uri="{FF2B5EF4-FFF2-40B4-BE49-F238E27FC236}">
                <a16:creationId xmlns:a16="http://schemas.microsoft.com/office/drawing/2014/main" id="{288E3384-C087-D041-99C0-46BA7488D0C8}"/>
              </a:ext>
            </a:extLst>
          </p:cNvPr>
          <p:cNvSpPr>
            <a:spLocks noGrp="1"/>
          </p:cNvSpPr>
          <p:nvPr>
            <p:ph type="body" sz="quarter" idx="10" hasCustomPrompt="1"/>
          </p:nvPr>
        </p:nvSpPr>
        <p:spPr>
          <a:xfrm>
            <a:off x="916820" y="3706337"/>
            <a:ext cx="4648654" cy="2922587"/>
          </a:xfrm>
          <a:prstGeom prst="rect">
            <a:avLst/>
          </a:prstGeom>
        </p:spPr>
        <p:txBody>
          <a:bodyPr lIns="0" tIns="0" rIns="0" bIns="0"/>
          <a:lstStyle>
            <a:lvl1pPr marL="216000" indent="-216000">
              <a:spcBef>
                <a:spcPts val="1200"/>
              </a:spcBef>
              <a:buClr>
                <a:srgbClr val="04A299"/>
              </a:buClr>
              <a:buFont typeface="+mj-lt"/>
              <a:buAutoNum type="arabicPeriod"/>
              <a:tabLst>
                <a:tab pos="180000" algn="l"/>
              </a:tabLst>
              <a:defRPr sz="1600"/>
            </a:lvl1pPr>
            <a:lvl2pPr marL="0" indent="-274320">
              <a:spcBef>
                <a:spcPts val="1200"/>
              </a:spcBef>
              <a:buClr>
                <a:srgbClr val="04A299"/>
              </a:buClr>
              <a:buFont typeface="+mj-lt"/>
              <a:buAutoNum type="arabicPeriod"/>
              <a:tabLst>
                <a:tab pos="274320" algn="l"/>
              </a:tabLst>
              <a:defRPr sz="1800"/>
            </a:lvl2pPr>
            <a:lvl3pPr marL="0" indent="-274320">
              <a:spcBef>
                <a:spcPts val="1200"/>
              </a:spcBef>
              <a:buClr>
                <a:srgbClr val="04A299"/>
              </a:buClr>
              <a:buFont typeface="+mj-lt"/>
              <a:buAutoNum type="arabicPeriod"/>
              <a:tabLst>
                <a:tab pos="274320" algn="l"/>
              </a:tabLst>
              <a:defRPr sz="1800"/>
            </a:lvl3pPr>
            <a:lvl4pPr marL="0" indent="-274320">
              <a:spcBef>
                <a:spcPts val="1200"/>
              </a:spcBef>
              <a:buClr>
                <a:srgbClr val="04A299"/>
              </a:buClr>
              <a:buFont typeface="+mj-lt"/>
              <a:buAutoNum type="arabicPeriod"/>
              <a:tabLst>
                <a:tab pos="274320" algn="l"/>
              </a:tabLst>
              <a:defRPr sz="1800"/>
            </a:lvl4pPr>
            <a:lvl5pPr marL="0" indent="-274320">
              <a:spcBef>
                <a:spcPts val="1200"/>
              </a:spcBef>
              <a:buClr>
                <a:srgbClr val="04A299"/>
              </a:buClr>
              <a:buFont typeface="+mj-lt"/>
              <a:buAutoNum type="arabicPeriod"/>
              <a:tabLst>
                <a:tab pos="274320" algn="l"/>
              </a:tabLst>
              <a:defRPr sz="1800"/>
            </a:lvl5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but won’t do both.</a:t>
            </a:r>
          </a:p>
        </p:txBody>
      </p:sp>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16820" y="2939574"/>
            <a:ext cx="4648654" cy="674687"/>
          </a:xfrm>
          <a:prstGeom prst="rect">
            <a:avLst/>
          </a:prstGeom>
        </p:spPr>
        <p:txBody>
          <a:bodyPr lIns="0" tIns="0" rIns="0" bIns="0"/>
          <a:lstStyle>
            <a:lvl1pPr marL="0" indent="0">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a:t>Sub-head</a:t>
            </a:r>
          </a:p>
        </p:txBody>
      </p:sp>
      <p:sp>
        <p:nvSpPr>
          <p:cNvPr id="21" name="Text Placeholder 2">
            <a:extLst>
              <a:ext uri="{FF2B5EF4-FFF2-40B4-BE49-F238E27FC236}">
                <a16:creationId xmlns:a16="http://schemas.microsoft.com/office/drawing/2014/main" id="{AFA08E0F-27A0-0F44-8C93-A03AF4092A49}"/>
              </a:ext>
            </a:extLst>
          </p:cNvPr>
          <p:cNvSpPr>
            <a:spLocks noGrp="1"/>
          </p:cNvSpPr>
          <p:nvPr>
            <p:ph type="body" sz="quarter" idx="12" hasCustomPrompt="1"/>
          </p:nvPr>
        </p:nvSpPr>
        <p:spPr>
          <a:xfrm>
            <a:off x="6141962" y="3706337"/>
            <a:ext cx="4882331" cy="2922587"/>
          </a:xfrm>
          <a:prstGeom prst="rect">
            <a:avLst/>
          </a:prstGeom>
        </p:spPr>
        <p:txBody>
          <a:bodyPr lIns="0" tIns="0" rIns="0" bIns="0"/>
          <a:lstStyle>
            <a:lvl1pPr marL="180000" indent="-180000">
              <a:spcBef>
                <a:spcPts val="1200"/>
              </a:spcBef>
              <a:buClr>
                <a:srgbClr val="04A299"/>
              </a:buClr>
              <a:buSzPct val="120000"/>
              <a:buFont typeface="Arial" panose="020B0604020202020204" pitchFamily="34" charset="0"/>
              <a:buChar char="•"/>
              <a:tabLst>
                <a:tab pos="180000" algn="l"/>
              </a:tabLst>
              <a:defRPr sz="1600"/>
            </a:lvl1pPr>
            <a:lvl2pPr marL="0" indent="-274320">
              <a:spcBef>
                <a:spcPts val="1200"/>
              </a:spcBef>
              <a:buClr>
                <a:srgbClr val="04A299"/>
              </a:buClr>
              <a:buFont typeface="+mj-lt"/>
              <a:buAutoNum type="arabicPeriod"/>
              <a:tabLst>
                <a:tab pos="274320" algn="l"/>
              </a:tabLst>
              <a:defRPr sz="1800"/>
            </a:lvl2pPr>
            <a:lvl3pPr marL="0" indent="-274320">
              <a:spcBef>
                <a:spcPts val="1200"/>
              </a:spcBef>
              <a:buClr>
                <a:srgbClr val="04A299"/>
              </a:buClr>
              <a:buFont typeface="+mj-lt"/>
              <a:buAutoNum type="arabicPeriod"/>
              <a:tabLst>
                <a:tab pos="274320" algn="l"/>
              </a:tabLst>
              <a:defRPr sz="1800"/>
            </a:lvl3pPr>
            <a:lvl4pPr marL="0" indent="-274320">
              <a:spcBef>
                <a:spcPts val="1200"/>
              </a:spcBef>
              <a:buClr>
                <a:srgbClr val="04A299"/>
              </a:buClr>
              <a:buFont typeface="+mj-lt"/>
              <a:buAutoNum type="arabicPeriod"/>
              <a:tabLst>
                <a:tab pos="274320" algn="l"/>
              </a:tabLst>
              <a:defRPr sz="1800"/>
            </a:lvl4pPr>
            <a:lvl5pPr marL="0" indent="-274320">
              <a:spcBef>
                <a:spcPts val="1200"/>
              </a:spcBef>
              <a:buClr>
                <a:srgbClr val="04A299"/>
              </a:buClr>
              <a:buFont typeface="+mj-lt"/>
              <a:buAutoNum type="arabicPeriod"/>
              <a:tabLst>
                <a:tab pos="274320" algn="l"/>
              </a:tabLst>
              <a:defRPr sz="1800"/>
            </a:lvl5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but won’t do both.</a:t>
            </a:r>
          </a:p>
        </p:txBody>
      </p:sp>
      <p:sp>
        <p:nvSpPr>
          <p:cNvPr id="23" name="Text Placeholder 6">
            <a:extLst>
              <a:ext uri="{FF2B5EF4-FFF2-40B4-BE49-F238E27FC236}">
                <a16:creationId xmlns:a16="http://schemas.microsoft.com/office/drawing/2014/main" id="{E22BAED4-05A1-8847-A95F-05B8DEDA87AF}"/>
              </a:ext>
            </a:extLst>
          </p:cNvPr>
          <p:cNvSpPr>
            <a:spLocks noGrp="1"/>
          </p:cNvSpPr>
          <p:nvPr>
            <p:ph type="body" sz="quarter" idx="13" hasCustomPrompt="1"/>
          </p:nvPr>
        </p:nvSpPr>
        <p:spPr>
          <a:xfrm>
            <a:off x="6141963" y="2939574"/>
            <a:ext cx="4882330" cy="674688"/>
          </a:xfrm>
          <a:prstGeom prst="rect">
            <a:avLst/>
          </a:prstGeom>
        </p:spPr>
        <p:txBody>
          <a:bodyPr lIns="0" tIns="0" rIns="0" bIns="0"/>
          <a:lstStyle>
            <a:lvl1pPr marL="0" indent="0">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a:t>Sub-head</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16821" y="1"/>
            <a:ext cx="9373074" cy="1789042"/>
          </a:xfrm>
          <a:prstGeom prst="rect">
            <a:avLst/>
          </a:prstGeom>
        </p:spPr>
        <p:txBody>
          <a:bodyPr lIns="0" tIns="0" rIns="0" bIns="0" anchor="ctr"/>
          <a:lstStyle>
            <a:lvl1pPr>
              <a:defRPr sz="3200" b="1" i="0">
                <a:solidFill>
                  <a:schemeClr val="tx2"/>
                </a:solidFill>
                <a:latin typeface="Source Serif Pro" panose="02040603050405020204" pitchFamily="18" charset="0"/>
                <a:ea typeface="Source Serif Pro" panose="02040603050405020204" pitchFamily="18" charset="0"/>
              </a:defRPr>
            </a:lvl1pPr>
          </a:lstStyle>
          <a:p>
            <a:r>
              <a:rPr lang="en-US"/>
              <a:t>Two columns with text</a:t>
            </a:r>
          </a:p>
        </p:txBody>
      </p:sp>
      <p:sp>
        <p:nvSpPr>
          <p:cNvPr id="18" name="Slide Number Placeholder 12">
            <a:extLst>
              <a:ext uri="{FF2B5EF4-FFF2-40B4-BE49-F238E27FC236}">
                <a16:creationId xmlns:a16="http://schemas.microsoft.com/office/drawing/2014/main" id="{1C85979A-493C-7F4D-95F0-1218B25E574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4EF72C5F-0BF9-F841-A768-6785EE153E86}"/>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BEF6862-0020-464F-83E8-F5D30F5CEB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43016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GettyImages-1207976269.jpg">
            <a:extLst>
              <a:ext uri="{FF2B5EF4-FFF2-40B4-BE49-F238E27FC236}">
                <a16:creationId xmlns:a16="http://schemas.microsoft.com/office/drawing/2014/main" id="{BB926BD8-12D7-9343-8325-A891A00C147A}"/>
              </a:ext>
            </a:extLst>
          </p:cNvPr>
          <p:cNvPicPr>
            <a:picLocks noChangeAspect="1"/>
          </p:cNvPicPr>
          <p:nvPr userDrawn="1"/>
        </p:nvPicPr>
        <p:blipFill>
          <a:blip r:embed="rId2"/>
          <a:srcRect/>
          <a:stretch/>
        </p:blipFill>
        <p:spPr>
          <a:xfrm>
            <a:off x="0" y="0"/>
            <a:ext cx="12186610" cy="6867663"/>
          </a:xfrm>
          <a:prstGeom prst="rect">
            <a:avLst/>
          </a:prstGeom>
          <a:noFill/>
          <a:ln cap="flat">
            <a:noFill/>
          </a:ln>
        </p:spPr>
      </p:pic>
      <p:pic>
        <p:nvPicPr>
          <p:cNvPr id="10" name="Graphic 9">
            <a:extLst>
              <a:ext uri="{FF2B5EF4-FFF2-40B4-BE49-F238E27FC236}">
                <a16:creationId xmlns:a16="http://schemas.microsoft.com/office/drawing/2014/main" id="{DF7CC879-42EE-3945-B573-5FF6A56ED71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50" y="472209"/>
            <a:ext cx="1053819" cy="394723"/>
          </a:xfrm>
          <a:prstGeom prst="rect">
            <a:avLst/>
          </a:prstGeom>
        </p:spPr>
      </p:pic>
      <p:sp>
        <p:nvSpPr>
          <p:cNvPr id="16" name="Subtitle 2">
            <a:extLst>
              <a:ext uri="{FF2B5EF4-FFF2-40B4-BE49-F238E27FC236}">
                <a16:creationId xmlns:a16="http://schemas.microsoft.com/office/drawing/2014/main" id="{84F9ED24-CC43-E644-9BEE-97615F4D8C3B}"/>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7" name="Text Placeholder 5">
            <a:extLst>
              <a:ext uri="{FF2B5EF4-FFF2-40B4-BE49-F238E27FC236}">
                <a16:creationId xmlns:a16="http://schemas.microsoft.com/office/drawing/2014/main" id="{055402A0-2A6B-0243-BE60-65499AA129CB}"/>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0B4A5D"/>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18" name="Text Placeholder 8">
            <a:extLst>
              <a:ext uri="{FF2B5EF4-FFF2-40B4-BE49-F238E27FC236}">
                <a16:creationId xmlns:a16="http://schemas.microsoft.com/office/drawing/2014/main" id="{A7059B51-B8A9-2749-99F0-6600F032BB99}"/>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rgbClr val="2C2C2C"/>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B4775E8D-1D7B-7B4F-B0E0-5E308A0C3CCA}"/>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rgbClr val="2B2B2B"/>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714C8A10-284E-7D4C-BC4C-4D1A8E114972}"/>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rgbClr val="2B2B2B"/>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spTree>
    <p:extLst>
      <p:ext uri="{BB962C8B-B14F-4D97-AF65-F5344CB8AC3E}">
        <p14:creationId xmlns:p14="http://schemas.microsoft.com/office/powerpoint/2010/main" val="389396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A7AB5-0D1F-6041-897B-EF1E42F489DB}"/>
              </a:ext>
            </a:extLst>
          </p:cNvPr>
          <p:cNvPicPr>
            <a:picLocks noChangeAspect="1"/>
          </p:cNvPicPr>
          <p:nvPr userDrawn="1"/>
        </p:nvPicPr>
        <p:blipFill>
          <a:blip r:embed="rId2"/>
          <a:srcRect/>
          <a:stretch/>
        </p:blipFill>
        <p:spPr>
          <a:xfrm>
            <a:off x="-4263" y="2177"/>
            <a:ext cx="12196263" cy="6873102"/>
          </a:xfrm>
          <a:prstGeom prst="rect">
            <a:avLst/>
          </a:prstGeom>
        </p:spPr>
      </p:pic>
      <p:pic>
        <p:nvPicPr>
          <p:cNvPr id="15" name="Graphic 14">
            <a:extLst>
              <a:ext uri="{FF2B5EF4-FFF2-40B4-BE49-F238E27FC236}">
                <a16:creationId xmlns:a16="http://schemas.microsoft.com/office/drawing/2014/main" id="{694255A4-0B09-2E4F-BB99-1ED9914CFB9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50" y="472209"/>
            <a:ext cx="1053819" cy="394723"/>
          </a:xfrm>
          <a:prstGeom prst="rect">
            <a:avLst/>
          </a:prstGeom>
        </p:spPr>
      </p:pic>
      <p:sp>
        <p:nvSpPr>
          <p:cNvPr id="10" name="Subtitle 2">
            <a:extLst>
              <a:ext uri="{FF2B5EF4-FFF2-40B4-BE49-F238E27FC236}">
                <a16:creationId xmlns:a16="http://schemas.microsoft.com/office/drawing/2014/main" id="{1F242B3C-CC25-944D-997B-D49601C54350}"/>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88F7B6F9-CF1E-DF40-A5F4-D96A0047F71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0B4A5D"/>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16" name="Text Placeholder 8">
            <a:extLst>
              <a:ext uri="{FF2B5EF4-FFF2-40B4-BE49-F238E27FC236}">
                <a16:creationId xmlns:a16="http://schemas.microsoft.com/office/drawing/2014/main" id="{60E2F8A9-EF00-6E42-AF47-50E585A3D8CC}"/>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rgbClr val="2B2B2B"/>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7" name="Text Placeholder 8">
            <a:extLst>
              <a:ext uri="{FF2B5EF4-FFF2-40B4-BE49-F238E27FC236}">
                <a16:creationId xmlns:a16="http://schemas.microsoft.com/office/drawing/2014/main" id="{3CF45BB7-EEFF-0343-BC45-1B0490AA74CB}"/>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rgbClr val="2B2B2B"/>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8" name="Text Placeholder 8">
            <a:extLst>
              <a:ext uri="{FF2B5EF4-FFF2-40B4-BE49-F238E27FC236}">
                <a16:creationId xmlns:a16="http://schemas.microsoft.com/office/drawing/2014/main" id="{0072362F-D940-E546-9C43-8D6CB2DFA8C8}"/>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rgbClr val="2B2B2B"/>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spTree>
    <p:extLst>
      <p:ext uri="{BB962C8B-B14F-4D97-AF65-F5344CB8AC3E}">
        <p14:creationId xmlns:p14="http://schemas.microsoft.com/office/powerpoint/2010/main" val="341907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725213" y="681038"/>
            <a:ext cx="3751537"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176545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714703" y="1826229"/>
            <a:ext cx="3762048" cy="928306"/>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78C306D6-5859-B742-8416-01097D2D288E}"/>
              </a:ext>
            </a:extLst>
          </p:cNvPr>
          <p:cNvSpPr>
            <a:spLocks noGrp="1"/>
          </p:cNvSpPr>
          <p:nvPr>
            <p:ph type="body" sz="quarter" idx="10" hasCustomPrompt="1"/>
          </p:nvPr>
        </p:nvSpPr>
        <p:spPr>
          <a:xfrm>
            <a:off x="714703" y="681038"/>
            <a:ext cx="3762048" cy="92830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
        <p:nvSpPr>
          <p:cNvPr id="6" name="Text Placeholder 2">
            <a:extLst>
              <a:ext uri="{FF2B5EF4-FFF2-40B4-BE49-F238E27FC236}">
                <a16:creationId xmlns:a16="http://schemas.microsoft.com/office/drawing/2014/main" id="{B7733069-2C87-144C-8EF4-E64E3F05E1D5}"/>
              </a:ext>
            </a:extLst>
          </p:cNvPr>
          <p:cNvSpPr>
            <a:spLocks noGrp="1"/>
          </p:cNvSpPr>
          <p:nvPr>
            <p:ph type="body" idx="1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Tree>
    <p:extLst>
      <p:ext uri="{BB962C8B-B14F-4D97-AF65-F5344CB8AC3E}">
        <p14:creationId xmlns:p14="http://schemas.microsoft.com/office/powerpoint/2010/main" val="346582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714703" y="681038"/>
            <a:ext cx="3762048" cy="263842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390932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276078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86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1" r:id="rId6"/>
    <p:sldLayoutId id="2147483665" r:id="rId7"/>
    <p:sldLayoutId id="2147483666" r:id="rId8"/>
    <p:sldLayoutId id="2147483667" r:id="rId9"/>
    <p:sldLayoutId id="2147483669" r:id="rId10"/>
    <p:sldLayoutId id="2147483668" r:id="rId11"/>
    <p:sldLayoutId id="2147483670" r:id="rId12"/>
    <p:sldLayoutId id="2147483676" r:id="rId13"/>
    <p:sldLayoutId id="2147483675" r:id="rId14"/>
    <p:sldLayoutId id="2147483678" r:id="rId15"/>
    <p:sldLayoutId id="2147483650" r:id="rId16"/>
    <p:sldLayoutId id="2147483652" r:id="rId17"/>
    <p:sldLayoutId id="2147483677" r:id="rId18"/>
    <p:sldLayoutId id="2147483655" r:id="rId19"/>
    <p:sldLayoutId id="2147483657" r:id="rId20"/>
    <p:sldLayoutId id="2147483654" r:id="rId21"/>
    <p:sldLayoutId id="2147483653" r:id="rId22"/>
    <p:sldLayoutId id="2147483656" r:id="rId23"/>
    <p:sldLayoutId id="2147483658" r:id="rId24"/>
    <p:sldLayoutId id="2147483679" r:id="rId25"/>
    <p:sldLayoutId id="2147483687" r:id="rId26"/>
    <p:sldLayoutId id="2147483685" r:id="rId27"/>
    <p:sldLayoutId id="2147483684" r:id="rId28"/>
    <p:sldLayoutId id="2147483686" r:id="rId29"/>
    <p:sldLayoutId id="2147483671" r:id="rId30"/>
    <p:sldLayoutId id="2147483672" r:id="rId31"/>
    <p:sldLayoutId id="2147483683" r:id="rId32"/>
    <p:sldLayoutId id="2147483674" r:id="rId33"/>
    <p:sldLayoutId id="2147483688" r:id="rId34"/>
    <p:sldLayoutId id="2147483689" r:id="rId35"/>
    <p:sldLayoutId id="2147483690" r:id="rId36"/>
    <p:sldLayoutId id="2147483691" r:id="rId3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ncoa.org/professionals/benefits/center-for-benefits-acces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ncoa.org/article/benefits-101" TargetMode="External"/><Relationship Id="rId2" Type="http://schemas.openxmlformats.org/officeDocument/2006/relationships/hyperlink" Target="https://ncoa.org/article/medicare-core-benefits-cheat-sheet" TargetMode="External"/><Relationship Id="rId1" Type="http://schemas.openxmlformats.org/officeDocument/2006/relationships/slideLayout" Target="../slideLayouts/slideLayout13.xml"/><Relationship Id="rId5" Type="http://schemas.openxmlformats.org/officeDocument/2006/relationships/hyperlink" Target="https://ncoa.org/article/part-d-low-income-subsidy-extra-help-eligibility-and-coverage-chart" TargetMode="External"/><Relationship Id="rId4" Type="http://schemas.openxmlformats.org/officeDocument/2006/relationships/hyperlink" Target="https://ncoa.org/article/medicare-savings-programs-eligibility-coverag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ncoa.or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flickr.com/photos/40899823@N02/1538736418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hyperlink" Target="http://www.mycaremychoice.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benefitscheckup.org/"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hyperlink" Target="http://www.buscabeneficios.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A0DB75B-D541-4CFC-8AE0-19966339FE12}"/>
              </a:ext>
            </a:extLst>
          </p:cNvPr>
          <p:cNvSpPr>
            <a:spLocks noGrp="1"/>
          </p:cNvSpPr>
          <p:nvPr>
            <p:ph type="subTitle" idx="1"/>
          </p:nvPr>
        </p:nvSpPr>
        <p:spPr>
          <a:xfrm>
            <a:off x="534988" y="3674813"/>
            <a:ext cx="6304724" cy="1179485"/>
          </a:xfrm>
        </p:spPr>
        <p:txBody>
          <a:bodyPr/>
          <a:lstStyle/>
          <a:p>
            <a:r>
              <a:rPr lang="en-US" dirty="0"/>
              <a:t>Using BenefitsCheckUp to </a:t>
            </a:r>
            <a:br>
              <a:rPr lang="en-US" dirty="0"/>
            </a:br>
            <a:r>
              <a:rPr lang="en-US" dirty="0"/>
              <a:t>Help Your Clients</a:t>
            </a:r>
          </a:p>
        </p:txBody>
      </p:sp>
      <p:sp>
        <p:nvSpPr>
          <p:cNvPr id="3" name="Text Placeholder 2">
            <a:extLst>
              <a:ext uri="{FF2B5EF4-FFF2-40B4-BE49-F238E27FC236}">
                <a16:creationId xmlns:a16="http://schemas.microsoft.com/office/drawing/2014/main" id="{33D88230-6587-439D-A19A-21A7A788CD60}"/>
              </a:ext>
            </a:extLst>
          </p:cNvPr>
          <p:cNvSpPr>
            <a:spLocks noGrp="1"/>
          </p:cNvSpPr>
          <p:nvPr>
            <p:ph type="body" sz="quarter" idx="10"/>
          </p:nvPr>
        </p:nvSpPr>
        <p:spPr>
          <a:xfrm>
            <a:off x="534988" y="1350121"/>
            <a:ext cx="6304724" cy="1980454"/>
          </a:xfrm>
        </p:spPr>
        <p:txBody>
          <a:bodyPr/>
          <a:lstStyle/>
          <a:p>
            <a:r>
              <a:rPr lang="en-US" dirty="0"/>
              <a:t>Comprehensive Benefits Counseling</a:t>
            </a:r>
            <a:br>
              <a:rPr lang="en-US" dirty="0"/>
            </a:br>
            <a:endParaRPr lang="en-US" dirty="0"/>
          </a:p>
        </p:txBody>
      </p:sp>
      <p:sp>
        <p:nvSpPr>
          <p:cNvPr id="4" name="Text Placeholder 3">
            <a:extLst>
              <a:ext uri="{FF2B5EF4-FFF2-40B4-BE49-F238E27FC236}">
                <a16:creationId xmlns:a16="http://schemas.microsoft.com/office/drawing/2014/main" id="{CD490F1D-D35D-490C-97FE-8A35489B94C3}"/>
              </a:ext>
            </a:extLst>
          </p:cNvPr>
          <p:cNvSpPr>
            <a:spLocks noGrp="1"/>
          </p:cNvSpPr>
          <p:nvPr>
            <p:ph type="body" sz="quarter" idx="11"/>
          </p:nvPr>
        </p:nvSpPr>
        <p:spPr>
          <a:xfrm>
            <a:off x="534988" y="5127619"/>
            <a:ext cx="5463476" cy="794502"/>
          </a:xfrm>
        </p:spPr>
        <p:txBody>
          <a:bodyPr/>
          <a:lstStyle/>
          <a:p>
            <a:r>
              <a:rPr lang="en-US" dirty="0"/>
              <a:t>Brandy Bauer</a:t>
            </a:r>
            <a:br>
              <a:rPr lang="en-US" dirty="0"/>
            </a:br>
            <a:r>
              <a:rPr lang="en-US" dirty="0"/>
              <a:t>Emily McDonald</a:t>
            </a:r>
          </a:p>
        </p:txBody>
      </p:sp>
      <p:sp>
        <p:nvSpPr>
          <p:cNvPr id="6" name="Text Placeholder 5">
            <a:extLst>
              <a:ext uri="{FF2B5EF4-FFF2-40B4-BE49-F238E27FC236}">
                <a16:creationId xmlns:a16="http://schemas.microsoft.com/office/drawing/2014/main" id="{CCF49354-CB7F-47FC-BF9E-5AB4D72AA20B}"/>
              </a:ext>
            </a:extLst>
          </p:cNvPr>
          <p:cNvSpPr>
            <a:spLocks noGrp="1"/>
          </p:cNvSpPr>
          <p:nvPr>
            <p:ph type="body" sz="quarter" idx="12"/>
          </p:nvPr>
        </p:nvSpPr>
        <p:spPr>
          <a:xfrm>
            <a:off x="534850" y="6032841"/>
            <a:ext cx="5463476" cy="347663"/>
          </a:xfrm>
        </p:spPr>
        <p:txBody>
          <a:bodyPr/>
          <a:lstStyle/>
          <a:p>
            <a:r>
              <a:rPr lang="en-US" dirty="0"/>
              <a:t>April 6, 2022</a:t>
            </a:r>
          </a:p>
        </p:txBody>
      </p:sp>
    </p:spTree>
    <p:extLst>
      <p:ext uri="{BB962C8B-B14F-4D97-AF65-F5344CB8AC3E}">
        <p14:creationId xmlns:p14="http://schemas.microsoft.com/office/powerpoint/2010/main" val="131497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75CBB-6A2B-F347-90D4-E31E95F750B5}"/>
              </a:ext>
            </a:extLst>
          </p:cNvPr>
          <p:cNvSpPr>
            <a:spLocks noGrp="1"/>
          </p:cNvSpPr>
          <p:nvPr>
            <p:ph type="body" sz="quarter" idx="10"/>
          </p:nvPr>
        </p:nvSpPr>
        <p:spPr>
          <a:xfrm>
            <a:off x="703385" y="219247"/>
            <a:ext cx="10436469" cy="914962"/>
          </a:xfrm>
        </p:spPr>
        <p:txBody>
          <a:bodyPr/>
          <a:lstStyle/>
          <a:p>
            <a:r>
              <a:rPr lang="en-US" dirty="0"/>
              <a:t>Upcoming Changes to BenefitsCheckUp</a:t>
            </a:r>
          </a:p>
        </p:txBody>
      </p:sp>
      <p:sp>
        <p:nvSpPr>
          <p:cNvPr id="3" name="Text Placeholder 2">
            <a:extLst>
              <a:ext uri="{FF2B5EF4-FFF2-40B4-BE49-F238E27FC236}">
                <a16:creationId xmlns:a16="http://schemas.microsoft.com/office/drawing/2014/main" id="{1871606D-E035-FB48-8F7C-1661FEF0A8EE}"/>
              </a:ext>
            </a:extLst>
          </p:cNvPr>
          <p:cNvSpPr>
            <a:spLocks noGrp="1"/>
          </p:cNvSpPr>
          <p:nvPr>
            <p:ph type="body" sz="quarter" idx="11"/>
          </p:nvPr>
        </p:nvSpPr>
        <p:spPr>
          <a:xfrm>
            <a:off x="1410492" y="1479928"/>
            <a:ext cx="8372476" cy="669925"/>
          </a:xfrm>
        </p:spPr>
        <p:txBody>
          <a:bodyPr/>
          <a:lstStyle/>
          <a:p>
            <a:r>
              <a:rPr lang="en-US" dirty="0"/>
              <a:t>Coming this June</a:t>
            </a:r>
          </a:p>
        </p:txBody>
      </p:sp>
      <p:sp>
        <p:nvSpPr>
          <p:cNvPr id="6" name="Text Placeholder 5">
            <a:extLst>
              <a:ext uri="{FF2B5EF4-FFF2-40B4-BE49-F238E27FC236}">
                <a16:creationId xmlns:a16="http://schemas.microsoft.com/office/drawing/2014/main" id="{219A7E54-AAE0-2D45-86F0-075F89DFD79B}"/>
              </a:ext>
            </a:extLst>
          </p:cNvPr>
          <p:cNvSpPr>
            <a:spLocks noGrp="1"/>
          </p:cNvSpPr>
          <p:nvPr>
            <p:ph type="body" sz="quarter" idx="12"/>
          </p:nvPr>
        </p:nvSpPr>
        <p:spPr>
          <a:xfrm>
            <a:off x="1101335" y="2020978"/>
            <a:ext cx="9883739" cy="4189578"/>
          </a:xfrm>
        </p:spPr>
        <p:txBody>
          <a:bodyPr/>
          <a:lstStyle/>
          <a:p>
            <a:pPr lvl="2"/>
            <a:r>
              <a:rPr lang="en-US" sz="2400" dirty="0"/>
              <a:t>Quick access to benefit assistance programs and resources using search and filter tools.</a:t>
            </a:r>
          </a:p>
          <a:p>
            <a:pPr lvl="2"/>
            <a:r>
              <a:rPr lang="en-US" sz="2400" dirty="0"/>
              <a:t>Users will have the ability to screen:</a:t>
            </a:r>
          </a:p>
          <a:p>
            <a:pPr lvl="3"/>
            <a:r>
              <a:rPr lang="en-US" sz="2400" dirty="0"/>
              <a:t>For a single program</a:t>
            </a:r>
          </a:p>
          <a:p>
            <a:pPr lvl="3"/>
            <a:r>
              <a:rPr lang="en-US" sz="2400" dirty="0"/>
              <a:t>At the category level (e.g., prescription assistance)</a:t>
            </a:r>
          </a:p>
          <a:p>
            <a:pPr lvl="3"/>
            <a:r>
              <a:rPr lang="en-US" sz="2400" dirty="0"/>
              <a:t>All programs (comprehensive screening)</a:t>
            </a:r>
          </a:p>
          <a:p>
            <a:pPr lvl="2"/>
            <a:r>
              <a:rPr lang="en-US" sz="2400" dirty="0"/>
              <a:t>Users will see an estimated value of the benefit on the program page</a:t>
            </a:r>
          </a:p>
          <a:p>
            <a:pPr lvl="2"/>
            <a:r>
              <a:rPr lang="en-US" sz="2400" dirty="0"/>
              <a:t>Improved design on personalized report page</a:t>
            </a:r>
          </a:p>
          <a:p>
            <a:pPr lvl="3"/>
            <a:r>
              <a:rPr lang="en-US" sz="2400" dirty="0"/>
              <a:t>Clear infographic outlining next steps to apply</a:t>
            </a:r>
          </a:p>
          <a:p>
            <a:pPr lvl="2"/>
            <a:r>
              <a:rPr lang="en-US" sz="2400" dirty="0"/>
              <a:t>Articles and related programs to get more information about a category or find related resources</a:t>
            </a:r>
          </a:p>
          <a:p>
            <a:pPr marL="228600" lvl="2" indent="0">
              <a:buNone/>
            </a:pPr>
            <a:endParaRPr lang="en-US" sz="2400" dirty="0"/>
          </a:p>
          <a:p>
            <a:pPr marL="685800" lvl="4" indent="0">
              <a:buNone/>
            </a:pPr>
            <a:endParaRPr lang="en-US" dirty="0"/>
          </a:p>
        </p:txBody>
      </p:sp>
    </p:spTree>
    <p:extLst>
      <p:ext uri="{BB962C8B-B14F-4D97-AF65-F5344CB8AC3E}">
        <p14:creationId xmlns:p14="http://schemas.microsoft.com/office/powerpoint/2010/main" val="76596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C103A-9211-41C5-AD1D-B0C56E07A8CD}"/>
              </a:ext>
            </a:extLst>
          </p:cNvPr>
          <p:cNvSpPr>
            <a:spLocks noGrp="1"/>
          </p:cNvSpPr>
          <p:nvPr>
            <p:ph type="body" sz="quarter" idx="10"/>
          </p:nvPr>
        </p:nvSpPr>
        <p:spPr>
          <a:xfrm>
            <a:off x="819149" y="1810389"/>
            <a:ext cx="6445249" cy="2442492"/>
          </a:xfrm>
        </p:spPr>
        <p:txBody>
          <a:bodyPr/>
          <a:lstStyle/>
          <a:p>
            <a:r>
              <a:rPr lang="en-US" dirty="0"/>
              <a:t>Counseling Scenarios</a:t>
            </a:r>
          </a:p>
        </p:txBody>
      </p:sp>
    </p:spTree>
    <p:extLst>
      <p:ext uri="{BB962C8B-B14F-4D97-AF65-F5344CB8AC3E}">
        <p14:creationId xmlns:p14="http://schemas.microsoft.com/office/powerpoint/2010/main" val="37253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75CBB-6A2B-F347-90D4-E31E95F750B5}"/>
              </a:ext>
            </a:extLst>
          </p:cNvPr>
          <p:cNvSpPr>
            <a:spLocks noGrp="1"/>
          </p:cNvSpPr>
          <p:nvPr>
            <p:ph type="body" sz="quarter" idx="10"/>
          </p:nvPr>
        </p:nvSpPr>
        <p:spPr>
          <a:xfrm>
            <a:off x="703385" y="219247"/>
            <a:ext cx="10436469" cy="914962"/>
          </a:xfrm>
        </p:spPr>
        <p:txBody>
          <a:bodyPr/>
          <a:lstStyle/>
          <a:p>
            <a:r>
              <a:rPr lang="en-US" dirty="0"/>
              <a:t>Questions to Consider</a:t>
            </a:r>
          </a:p>
        </p:txBody>
      </p:sp>
      <p:sp>
        <p:nvSpPr>
          <p:cNvPr id="6" name="Text Placeholder 5">
            <a:extLst>
              <a:ext uri="{FF2B5EF4-FFF2-40B4-BE49-F238E27FC236}">
                <a16:creationId xmlns:a16="http://schemas.microsoft.com/office/drawing/2014/main" id="{219A7E54-AAE0-2D45-86F0-075F89DFD79B}"/>
              </a:ext>
            </a:extLst>
          </p:cNvPr>
          <p:cNvSpPr>
            <a:spLocks noGrp="1"/>
          </p:cNvSpPr>
          <p:nvPr>
            <p:ph type="body" sz="quarter" idx="12"/>
          </p:nvPr>
        </p:nvSpPr>
        <p:spPr>
          <a:xfrm>
            <a:off x="703385" y="1313299"/>
            <a:ext cx="10973014" cy="5185692"/>
          </a:xfrm>
        </p:spPr>
        <p:txBody>
          <a:bodyPr/>
          <a:lstStyle/>
          <a:p>
            <a:pPr lvl="2">
              <a:spcAft>
                <a:spcPts val="600"/>
              </a:spcAft>
            </a:pPr>
            <a:r>
              <a:rPr lang="en-US" sz="2800" dirty="0"/>
              <a:t>What is the client’s immediate need?</a:t>
            </a:r>
          </a:p>
          <a:p>
            <a:pPr lvl="3">
              <a:spcAft>
                <a:spcPts val="600"/>
              </a:spcAft>
            </a:pPr>
            <a:r>
              <a:rPr lang="en-US" sz="2400" dirty="0"/>
              <a:t>To extent you’re able, assist with application/referral</a:t>
            </a:r>
          </a:p>
          <a:p>
            <a:pPr lvl="2">
              <a:spcAft>
                <a:spcPts val="600"/>
              </a:spcAft>
            </a:pPr>
            <a:r>
              <a:rPr lang="en-US" sz="2800" dirty="0"/>
              <a:t>“Are you getting any help from other programs?”</a:t>
            </a:r>
          </a:p>
          <a:p>
            <a:pPr lvl="2">
              <a:spcAft>
                <a:spcPts val="600"/>
              </a:spcAft>
            </a:pPr>
            <a:r>
              <a:rPr lang="en-US" sz="2800" dirty="0"/>
              <a:t>Ask about other members of the household (including military service)</a:t>
            </a:r>
          </a:p>
          <a:p>
            <a:pPr lvl="2">
              <a:spcAft>
                <a:spcPts val="600"/>
              </a:spcAft>
            </a:pPr>
            <a:r>
              <a:rPr lang="en-US" sz="2800" dirty="0"/>
              <a:t>Other questions that may uncover other areas of need:</a:t>
            </a:r>
          </a:p>
          <a:p>
            <a:pPr lvl="3">
              <a:spcAft>
                <a:spcPts val="600"/>
              </a:spcAft>
            </a:pPr>
            <a:r>
              <a:rPr lang="en-US" sz="2400" dirty="0"/>
              <a:t>“Do you have enough of your medications?”</a:t>
            </a:r>
          </a:p>
          <a:p>
            <a:pPr lvl="3">
              <a:spcAft>
                <a:spcPts val="600"/>
              </a:spcAft>
            </a:pPr>
            <a:r>
              <a:rPr lang="en-US" sz="2400" dirty="0"/>
              <a:t>“Have you been able to keep up with rising food costs?”</a:t>
            </a:r>
          </a:p>
          <a:p>
            <a:pPr lvl="2">
              <a:spcAft>
                <a:spcPts val="600"/>
              </a:spcAft>
            </a:pPr>
            <a:r>
              <a:rPr lang="en-US" sz="2800" dirty="0"/>
              <a:t>“Can I help see if there are other ways we can free up some money in your budget?”</a:t>
            </a:r>
          </a:p>
          <a:p>
            <a:pPr lvl="2">
              <a:spcAft>
                <a:spcPts val="600"/>
              </a:spcAft>
            </a:pPr>
            <a:r>
              <a:rPr lang="en-US" sz="2800" dirty="0"/>
              <a:t>Offer follow-up to check on award status, other programs</a:t>
            </a:r>
          </a:p>
          <a:p>
            <a:pPr lvl="2">
              <a:spcAft>
                <a:spcPts val="600"/>
              </a:spcAft>
            </a:pPr>
            <a:endParaRPr lang="en-US" sz="2800" dirty="0"/>
          </a:p>
          <a:p>
            <a:pPr marL="685800" lvl="4" indent="0">
              <a:buNone/>
            </a:pPr>
            <a:endParaRPr lang="en-US" dirty="0"/>
          </a:p>
        </p:txBody>
      </p:sp>
    </p:spTree>
    <p:extLst>
      <p:ext uri="{BB962C8B-B14F-4D97-AF65-F5344CB8AC3E}">
        <p14:creationId xmlns:p14="http://schemas.microsoft.com/office/powerpoint/2010/main" val="242399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8DB3D-15AA-4427-BBBB-E9583D2AB95F}"/>
              </a:ext>
            </a:extLst>
          </p:cNvPr>
          <p:cNvSpPr>
            <a:spLocks noGrp="1"/>
          </p:cNvSpPr>
          <p:nvPr>
            <p:ph idx="1"/>
          </p:nvPr>
        </p:nvSpPr>
        <p:spPr>
          <a:xfrm>
            <a:off x="4616919" y="1798661"/>
            <a:ext cx="6540500" cy="482600"/>
          </a:xfrm>
        </p:spPr>
        <p:txBody>
          <a:bodyPr/>
          <a:lstStyle/>
          <a:p>
            <a:r>
              <a:rPr lang="en-US" dirty="0"/>
              <a:t>Zip code 49505</a:t>
            </a:r>
          </a:p>
        </p:txBody>
      </p:sp>
      <p:sp>
        <p:nvSpPr>
          <p:cNvPr id="3" name="Title 2">
            <a:extLst>
              <a:ext uri="{FF2B5EF4-FFF2-40B4-BE49-F238E27FC236}">
                <a16:creationId xmlns:a16="http://schemas.microsoft.com/office/drawing/2014/main" id="{E642369A-335B-43DF-A161-8F5983C0BD02}"/>
              </a:ext>
            </a:extLst>
          </p:cNvPr>
          <p:cNvSpPr>
            <a:spLocks noGrp="1"/>
          </p:cNvSpPr>
          <p:nvPr>
            <p:ph type="title"/>
          </p:nvPr>
        </p:nvSpPr>
        <p:spPr/>
        <p:txBody>
          <a:bodyPr/>
          <a:lstStyle/>
          <a:p>
            <a:r>
              <a:rPr lang="en-US" dirty="0"/>
              <a:t>Sylvia from Grand Rapids </a:t>
            </a:r>
          </a:p>
        </p:txBody>
      </p:sp>
      <p:pic>
        <p:nvPicPr>
          <p:cNvPr id="7" name="Picture Placeholder 6" descr="A picture containing person, person, wearing, male&#10;&#10;Description automatically generated">
            <a:extLst>
              <a:ext uri="{FF2B5EF4-FFF2-40B4-BE49-F238E27FC236}">
                <a16:creationId xmlns:a16="http://schemas.microsoft.com/office/drawing/2014/main" id="{98C0EC61-4E3E-48A1-B79B-40981123AB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16239" r="16239"/>
          <a:stretch>
            <a:fillRect/>
          </a:stretch>
        </p:blipFill>
        <p:spPr/>
      </p:pic>
      <p:sp>
        <p:nvSpPr>
          <p:cNvPr id="5" name="Text Placeholder 4">
            <a:extLst>
              <a:ext uri="{FF2B5EF4-FFF2-40B4-BE49-F238E27FC236}">
                <a16:creationId xmlns:a16="http://schemas.microsoft.com/office/drawing/2014/main" id="{A18BE8BC-72A3-42B3-9680-F76C7F81FD08}"/>
              </a:ext>
            </a:extLst>
          </p:cNvPr>
          <p:cNvSpPr>
            <a:spLocks noGrp="1"/>
          </p:cNvSpPr>
          <p:nvPr>
            <p:ph type="body" sz="quarter" idx="12"/>
          </p:nvPr>
        </p:nvSpPr>
        <p:spPr>
          <a:xfrm>
            <a:off x="4616919" y="2399533"/>
            <a:ext cx="6567488" cy="3722199"/>
          </a:xfrm>
        </p:spPr>
        <p:txBody>
          <a:bodyPr/>
          <a:lstStyle/>
          <a:p>
            <a:r>
              <a:rPr lang="en-US" sz="2000" dirty="0"/>
              <a:t>Sylvia, 68, comes to you because she received a letter from Social Security about needing to confirm she is still eligible for the Part D Extra Help program. Her only income is a monthly Social Security benefit of $1,143.</a:t>
            </a:r>
          </a:p>
          <a:p>
            <a:endParaRPr lang="en-US" sz="2000" dirty="0"/>
          </a:p>
          <a:p>
            <a:r>
              <a:rPr lang="en-US" sz="2000" dirty="0"/>
              <a:t>You learn she is enrolled in Extra Help and SLMB (one of the Medicare Savings Programs), but she mentions high medical costs: her Part D plan doesn’t cover one of her three prescriptions, and as a cancer survivor, she has a lot of follow-up therapy and appointments that have co-pays.</a:t>
            </a:r>
          </a:p>
          <a:p>
            <a:endParaRPr lang="en-US" sz="2000" dirty="0"/>
          </a:p>
          <a:p>
            <a:r>
              <a:rPr lang="en-US" sz="2000" dirty="0"/>
              <a:t>What are some of the ways you could help her?</a:t>
            </a:r>
          </a:p>
        </p:txBody>
      </p:sp>
    </p:spTree>
    <p:extLst>
      <p:ext uri="{BB962C8B-B14F-4D97-AF65-F5344CB8AC3E}">
        <p14:creationId xmlns:p14="http://schemas.microsoft.com/office/powerpoint/2010/main" val="365226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42369A-335B-43DF-A161-8F5983C0BD02}"/>
              </a:ext>
            </a:extLst>
          </p:cNvPr>
          <p:cNvSpPr>
            <a:spLocks noGrp="1"/>
          </p:cNvSpPr>
          <p:nvPr>
            <p:ph type="title"/>
          </p:nvPr>
        </p:nvSpPr>
        <p:spPr/>
        <p:txBody>
          <a:bodyPr/>
          <a:lstStyle/>
          <a:p>
            <a:r>
              <a:rPr lang="en-US" dirty="0"/>
              <a:t>Helping Sylvia</a:t>
            </a:r>
          </a:p>
        </p:txBody>
      </p:sp>
      <p:pic>
        <p:nvPicPr>
          <p:cNvPr id="7" name="Picture Placeholder 6" descr="A picture containing person, person, wearing, male&#10;&#10;Description automatically generated">
            <a:extLst>
              <a:ext uri="{FF2B5EF4-FFF2-40B4-BE49-F238E27FC236}">
                <a16:creationId xmlns:a16="http://schemas.microsoft.com/office/drawing/2014/main" id="{98C0EC61-4E3E-48A1-B79B-40981123AB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16239" r="16239"/>
          <a:stretch>
            <a:fillRect/>
          </a:stretch>
        </p:blipFill>
        <p:spPr/>
      </p:pic>
      <p:sp>
        <p:nvSpPr>
          <p:cNvPr id="5" name="Text Placeholder 4">
            <a:extLst>
              <a:ext uri="{FF2B5EF4-FFF2-40B4-BE49-F238E27FC236}">
                <a16:creationId xmlns:a16="http://schemas.microsoft.com/office/drawing/2014/main" id="{A18BE8BC-72A3-42B3-9680-F76C7F81FD08}"/>
              </a:ext>
            </a:extLst>
          </p:cNvPr>
          <p:cNvSpPr>
            <a:spLocks noGrp="1"/>
          </p:cNvSpPr>
          <p:nvPr>
            <p:ph type="body" sz="quarter" idx="12"/>
          </p:nvPr>
        </p:nvSpPr>
        <p:spPr>
          <a:xfrm>
            <a:off x="4547548" y="1828800"/>
            <a:ext cx="6806252" cy="4509244"/>
          </a:xfrm>
        </p:spPr>
        <p:txBody>
          <a:bodyPr/>
          <a:lstStyle/>
          <a:p>
            <a:pPr marL="114300" indent="-342900">
              <a:buFont typeface="Arial" panose="020B0604020202020204" pitchFamily="34" charset="0"/>
              <a:buChar char="•"/>
            </a:pPr>
            <a:r>
              <a:rPr lang="en-US" sz="2000" dirty="0"/>
              <a:t>Help Sylvia respond to the letter from Social Security</a:t>
            </a:r>
          </a:p>
          <a:p>
            <a:pPr indent="0"/>
            <a:endParaRPr lang="en-US" sz="2000" dirty="0"/>
          </a:p>
          <a:p>
            <a:pPr marL="342900" indent="-342900">
              <a:buFont typeface="Arial" panose="020B0604020202020204" pitchFamily="34" charset="0"/>
              <a:buChar char="•"/>
            </a:pPr>
            <a:r>
              <a:rPr lang="en-US" sz="2000" dirty="0"/>
              <a:t>Use Medicare Plan Finder to see if another Part D plan could better meet Sylvia’s needs</a:t>
            </a:r>
          </a:p>
          <a:p>
            <a:pPr lvl="2">
              <a:buClr>
                <a:srgbClr val="04A299"/>
              </a:buClr>
              <a:buFont typeface="Wingdings" panose="05000000000000000000" pitchFamily="2" charset="2"/>
              <a:buChar char="§"/>
            </a:pPr>
            <a:r>
              <a:rPr lang="en-US" sz="1800" dirty="0"/>
              <a:t>Or refer her to a local MMAP counselor for help with Medicare</a:t>
            </a:r>
          </a:p>
          <a:p>
            <a:pPr marL="228600" lvl="2" indent="0">
              <a:buNone/>
            </a:pPr>
            <a:endParaRPr lang="en-US" sz="2000" dirty="0"/>
          </a:p>
          <a:p>
            <a:pPr marL="342900" indent="-342900">
              <a:buFont typeface="Arial" panose="020B0604020202020204" pitchFamily="34" charset="0"/>
              <a:buChar char="•"/>
            </a:pPr>
            <a:r>
              <a:rPr lang="en-US" sz="2000" dirty="0"/>
              <a:t>Search for prescription assistance programs in BenefitsCheckUp (especially if there isn’t a Part D plan that meets her needs)</a:t>
            </a:r>
          </a:p>
          <a:p>
            <a:pPr marL="1143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Ask about her participation/gauge interest in other programs</a:t>
            </a:r>
          </a:p>
          <a:p>
            <a:pPr lvl="2">
              <a:buClr>
                <a:srgbClr val="04A299"/>
              </a:buClr>
              <a:buFont typeface="Wingdings" panose="05000000000000000000" pitchFamily="2" charset="2"/>
              <a:buChar char="§"/>
            </a:pPr>
            <a:r>
              <a:rPr lang="en-US" sz="1800" dirty="0"/>
              <a:t>Mention that she can deduct excess medical expenses and qualify for Food Assistance</a:t>
            </a:r>
          </a:p>
          <a:p>
            <a:pPr marL="114300" indent="-342900">
              <a:buFont typeface="Arial" panose="020B0604020202020204" pitchFamily="34" charset="0"/>
              <a:buChar char="•"/>
            </a:pPr>
            <a:endParaRPr lang="en-US" sz="2000" dirty="0"/>
          </a:p>
          <a:p>
            <a:pPr marL="114300" indent="-342900">
              <a:buFont typeface="Arial" panose="020B0604020202020204" pitchFamily="34" charset="0"/>
              <a:buChar char="•"/>
            </a:pPr>
            <a:endParaRPr lang="en-US" sz="2000" dirty="0"/>
          </a:p>
          <a:p>
            <a:pPr marL="114300" indent="-342900">
              <a:buFont typeface="Arial" panose="020B0604020202020204" pitchFamily="34" charset="0"/>
              <a:buChar char="•"/>
            </a:pPr>
            <a:endParaRPr lang="en-US" sz="2000" dirty="0"/>
          </a:p>
          <a:p>
            <a:pPr marL="114300" indent="-342900">
              <a:buFont typeface="Arial" panose="020B0604020202020204" pitchFamily="34" charset="0"/>
              <a:buChar char="•"/>
            </a:pPr>
            <a:endParaRPr lang="en-US" sz="2000" dirty="0"/>
          </a:p>
          <a:p>
            <a:pPr marL="114300" indent="-342900">
              <a:buFont typeface="Arial" panose="020B0604020202020204" pitchFamily="34" charset="0"/>
              <a:buChar char="•"/>
            </a:pPr>
            <a:endParaRPr lang="en-US" sz="2000" dirty="0"/>
          </a:p>
        </p:txBody>
      </p:sp>
      <p:sp>
        <p:nvSpPr>
          <p:cNvPr id="6" name="Content Placeholder 1">
            <a:extLst>
              <a:ext uri="{FF2B5EF4-FFF2-40B4-BE49-F238E27FC236}">
                <a16:creationId xmlns:a16="http://schemas.microsoft.com/office/drawing/2014/main" id="{65E53580-A059-448F-9105-A9B711034213}"/>
              </a:ext>
            </a:extLst>
          </p:cNvPr>
          <p:cNvSpPr>
            <a:spLocks noGrp="1"/>
          </p:cNvSpPr>
          <p:nvPr>
            <p:ph idx="1"/>
          </p:nvPr>
        </p:nvSpPr>
        <p:spPr>
          <a:xfrm>
            <a:off x="4500318" y="1213535"/>
            <a:ext cx="6540500" cy="482600"/>
          </a:xfrm>
        </p:spPr>
        <p:txBody>
          <a:bodyPr/>
          <a:lstStyle/>
          <a:p>
            <a:r>
              <a:rPr lang="en-US" dirty="0"/>
              <a:t>Zip code 49505</a:t>
            </a:r>
          </a:p>
        </p:txBody>
      </p:sp>
    </p:spTree>
    <p:extLst>
      <p:ext uri="{BB962C8B-B14F-4D97-AF65-F5344CB8AC3E}">
        <p14:creationId xmlns:p14="http://schemas.microsoft.com/office/powerpoint/2010/main" val="183427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8DB3D-15AA-4427-BBBB-E9583D2AB95F}"/>
              </a:ext>
            </a:extLst>
          </p:cNvPr>
          <p:cNvSpPr>
            <a:spLocks noGrp="1"/>
          </p:cNvSpPr>
          <p:nvPr>
            <p:ph idx="1"/>
          </p:nvPr>
        </p:nvSpPr>
        <p:spPr>
          <a:xfrm>
            <a:off x="4616919" y="1798661"/>
            <a:ext cx="6540500" cy="482600"/>
          </a:xfrm>
        </p:spPr>
        <p:txBody>
          <a:bodyPr/>
          <a:lstStyle/>
          <a:p>
            <a:r>
              <a:rPr lang="en-US" dirty="0"/>
              <a:t>Zip code 48205</a:t>
            </a:r>
          </a:p>
        </p:txBody>
      </p:sp>
      <p:sp>
        <p:nvSpPr>
          <p:cNvPr id="3" name="Title 2">
            <a:extLst>
              <a:ext uri="{FF2B5EF4-FFF2-40B4-BE49-F238E27FC236}">
                <a16:creationId xmlns:a16="http://schemas.microsoft.com/office/drawing/2014/main" id="{E642369A-335B-43DF-A161-8F5983C0BD02}"/>
              </a:ext>
            </a:extLst>
          </p:cNvPr>
          <p:cNvSpPr>
            <a:spLocks noGrp="1"/>
          </p:cNvSpPr>
          <p:nvPr>
            <p:ph type="title"/>
          </p:nvPr>
        </p:nvSpPr>
        <p:spPr/>
        <p:txBody>
          <a:bodyPr/>
          <a:lstStyle/>
          <a:p>
            <a:r>
              <a:rPr lang="en-US" dirty="0"/>
              <a:t>Robert from Detroit</a:t>
            </a:r>
          </a:p>
        </p:txBody>
      </p:sp>
      <p:pic>
        <p:nvPicPr>
          <p:cNvPr id="7" name="Picture Placeholder 6" descr="Senior man at home">
            <a:extLst>
              <a:ext uri="{FF2B5EF4-FFF2-40B4-BE49-F238E27FC236}">
                <a16:creationId xmlns:a16="http://schemas.microsoft.com/office/drawing/2014/main" id="{98C0EC61-4E3E-48A1-B79B-40981123AB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16667" r="16667"/>
          <a:stretch/>
        </p:blipFill>
        <p:spPr>
          <a:xfrm>
            <a:off x="838200" y="2258066"/>
            <a:ext cx="2897462" cy="2897461"/>
          </a:xfrm>
        </p:spPr>
      </p:pic>
      <p:sp>
        <p:nvSpPr>
          <p:cNvPr id="5" name="Text Placeholder 4">
            <a:extLst>
              <a:ext uri="{FF2B5EF4-FFF2-40B4-BE49-F238E27FC236}">
                <a16:creationId xmlns:a16="http://schemas.microsoft.com/office/drawing/2014/main" id="{A18BE8BC-72A3-42B3-9680-F76C7F81FD08}"/>
              </a:ext>
            </a:extLst>
          </p:cNvPr>
          <p:cNvSpPr>
            <a:spLocks noGrp="1"/>
          </p:cNvSpPr>
          <p:nvPr>
            <p:ph type="body" sz="quarter" idx="12"/>
          </p:nvPr>
        </p:nvSpPr>
        <p:spPr>
          <a:xfrm>
            <a:off x="4616919" y="2399533"/>
            <a:ext cx="6567488" cy="3722199"/>
          </a:xfrm>
        </p:spPr>
        <p:txBody>
          <a:bodyPr/>
          <a:lstStyle/>
          <a:p>
            <a:r>
              <a:rPr lang="en-US" sz="2000" dirty="0"/>
              <a:t>Robert, 62, is a recent widower who is raising his two minor grandsons, aged 15 and 12. He receives Medicare due to disability and brings in roughly $1,500 a month between a small pension and SSDI.</a:t>
            </a:r>
          </a:p>
          <a:p>
            <a:endParaRPr lang="en-US" sz="2000" dirty="0"/>
          </a:p>
          <a:p>
            <a:r>
              <a:rPr lang="en-US" sz="2000" dirty="0"/>
              <a:t>Robert’s furnace is very old and his home has been hard to heat this winter; he worries about the effect this has on one of his grandsons, who has asthma. He comes to ask about a Home Heating Credit program he’s heard about.</a:t>
            </a:r>
          </a:p>
          <a:p>
            <a:endParaRPr lang="en-US" sz="2000" dirty="0"/>
          </a:p>
          <a:p>
            <a:r>
              <a:rPr lang="en-US" sz="2000" dirty="0"/>
              <a:t>What are some of the ways you could help Robert?</a:t>
            </a:r>
          </a:p>
        </p:txBody>
      </p:sp>
    </p:spTree>
    <p:extLst>
      <p:ext uri="{BB962C8B-B14F-4D97-AF65-F5344CB8AC3E}">
        <p14:creationId xmlns:p14="http://schemas.microsoft.com/office/powerpoint/2010/main" val="245574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8DB3D-15AA-4427-BBBB-E9583D2AB95F}"/>
              </a:ext>
            </a:extLst>
          </p:cNvPr>
          <p:cNvSpPr>
            <a:spLocks noGrp="1"/>
          </p:cNvSpPr>
          <p:nvPr>
            <p:ph idx="1"/>
          </p:nvPr>
        </p:nvSpPr>
        <p:spPr>
          <a:xfrm>
            <a:off x="4518728" y="1284269"/>
            <a:ext cx="6540500" cy="482600"/>
          </a:xfrm>
        </p:spPr>
        <p:txBody>
          <a:bodyPr/>
          <a:lstStyle/>
          <a:p>
            <a:r>
              <a:rPr lang="en-US" dirty="0"/>
              <a:t>Zip code 48205</a:t>
            </a:r>
          </a:p>
        </p:txBody>
      </p:sp>
      <p:sp>
        <p:nvSpPr>
          <p:cNvPr id="3" name="Title 2">
            <a:extLst>
              <a:ext uri="{FF2B5EF4-FFF2-40B4-BE49-F238E27FC236}">
                <a16:creationId xmlns:a16="http://schemas.microsoft.com/office/drawing/2014/main" id="{E642369A-335B-43DF-A161-8F5983C0BD02}"/>
              </a:ext>
            </a:extLst>
          </p:cNvPr>
          <p:cNvSpPr>
            <a:spLocks noGrp="1"/>
          </p:cNvSpPr>
          <p:nvPr>
            <p:ph type="title"/>
          </p:nvPr>
        </p:nvSpPr>
        <p:spPr/>
        <p:txBody>
          <a:bodyPr/>
          <a:lstStyle/>
          <a:p>
            <a:r>
              <a:rPr lang="en-US" dirty="0"/>
              <a:t>Helping Robert</a:t>
            </a:r>
          </a:p>
        </p:txBody>
      </p:sp>
      <p:pic>
        <p:nvPicPr>
          <p:cNvPr id="7" name="Picture Placeholder 6" descr="Senior man at home">
            <a:extLst>
              <a:ext uri="{FF2B5EF4-FFF2-40B4-BE49-F238E27FC236}">
                <a16:creationId xmlns:a16="http://schemas.microsoft.com/office/drawing/2014/main" id="{98C0EC61-4E3E-48A1-B79B-40981123AB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16667" r="16667"/>
          <a:stretch/>
        </p:blipFill>
        <p:spPr>
          <a:xfrm>
            <a:off x="838200" y="2258066"/>
            <a:ext cx="2897462" cy="2897461"/>
          </a:xfrm>
        </p:spPr>
      </p:pic>
      <p:sp>
        <p:nvSpPr>
          <p:cNvPr id="5" name="Text Placeholder 4">
            <a:extLst>
              <a:ext uri="{FF2B5EF4-FFF2-40B4-BE49-F238E27FC236}">
                <a16:creationId xmlns:a16="http://schemas.microsoft.com/office/drawing/2014/main" id="{A18BE8BC-72A3-42B3-9680-F76C7F81FD08}"/>
              </a:ext>
            </a:extLst>
          </p:cNvPr>
          <p:cNvSpPr>
            <a:spLocks noGrp="1"/>
          </p:cNvSpPr>
          <p:nvPr>
            <p:ph type="body" sz="quarter" idx="12"/>
          </p:nvPr>
        </p:nvSpPr>
        <p:spPr>
          <a:xfrm>
            <a:off x="4402126" y="2080412"/>
            <a:ext cx="6877519" cy="4173102"/>
          </a:xfrm>
        </p:spPr>
        <p:txBody>
          <a:bodyPr/>
          <a:lstStyle/>
          <a:p>
            <a:pPr marL="342900" indent="-342900">
              <a:buFont typeface="Arial" panose="020B0604020202020204" pitchFamily="34" charset="0"/>
              <a:buChar char="•"/>
            </a:pPr>
            <a:r>
              <a:rPr lang="en-US" sz="2000" dirty="0"/>
              <a:t>Screen for Home Heating Credit (LIHEAP) and other utility benefits</a:t>
            </a:r>
          </a:p>
          <a:p>
            <a:pPr lvl="2">
              <a:buClr>
                <a:srgbClr val="04A299"/>
              </a:buClr>
              <a:buFont typeface="Wingdings" panose="05000000000000000000" pitchFamily="2" charset="2"/>
              <a:buChar char="§"/>
            </a:pPr>
            <a:r>
              <a:rPr lang="en-US" sz="1800" dirty="0"/>
              <a:t>Talk to him about the age of his furnace and see if Weatherization Assistance might be able to help</a:t>
            </a:r>
          </a:p>
          <a:p>
            <a:pPr lvl="2">
              <a:buClr>
                <a:srgbClr val="04A299"/>
              </a:buClr>
              <a:buFont typeface="Wingdings" panose="05000000000000000000" pitchFamily="2" charset="2"/>
              <a:buChar char="§"/>
            </a:pPr>
            <a:r>
              <a:rPr lang="en-US" sz="1800" dirty="0"/>
              <a:t>Ask whether he needs help with property taxes</a:t>
            </a:r>
          </a:p>
          <a:p>
            <a:pPr marL="228600" lvl="2" indent="0">
              <a:buNone/>
            </a:pPr>
            <a:endParaRPr lang="en-US" sz="2000" dirty="0"/>
          </a:p>
          <a:p>
            <a:pPr marL="342900" indent="-342900">
              <a:buFont typeface="Arial" panose="020B0604020202020204" pitchFamily="34" charset="0"/>
              <a:buChar char="•"/>
            </a:pPr>
            <a:r>
              <a:rPr lang="en-US" sz="2000" dirty="0"/>
              <a:t>Ask about his grandsons’ health</a:t>
            </a:r>
          </a:p>
          <a:p>
            <a:pPr marL="457200" marR="0" lvl="2" indent="-228600" algn="l" defTabSz="457200" rtl="0" eaLnBrk="1" fontAlgn="auto" latinLnBrk="0" hangingPunct="1">
              <a:lnSpc>
                <a:spcPct val="100000"/>
              </a:lnSpc>
              <a:spcBef>
                <a:spcPts val="0"/>
              </a:spcBef>
              <a:spcAft>
                <a:spcPts val="0"/>
              </a:spcAft>
              <a:buClr>
                <a:srgbClr val="04A299"/>
              </a:buClr>
              <a:buSzTx/>
              <a:buFont typeface="Wingdings" panose="05000000000000000000" pitchFamily="2" charset="2"/>
              <a:buChar char="§"/>
              <a:tabLst>
                <a:tab pos="457200" algn="l"/>
              </a:tabLst>
              <a:defRPr/>
            </a:pPr>
            <a:r>
              <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rPr>
              <a:t>Do they have insurance?</a:t>
            </a:r>
          </a:p>
          <a:p>
            <a:pPr marL="457200" marR="0" lvl="2" indent="-228600" algn="l" defTabSz="457200" rtl="0" eaLnBrk="1" fontAlgn="auto" latinLnBrk="0" hangingPunct="1">
              <a:lnSpc>
                <a:spcPct val="100000"/>
              </a:lnSpc>
              <a:spcBef>
                <a:spcPts val="0"/>
              </a:spcBef>
              <a:spcAft>
                <a:spcPts val="0"/>
              </a:spcAft>
              <a:buClr>
                <a:srgbClr val="04A299"/>
              </a:buClr>
              <a:buSzTx/>
              <a:buFont typeface="Wingdings" panose="05000000000000000000" pitchFamily="2" charset="2"/>
              <a:buChar char="§"/>
              <a:tabLst>
                <a:tab pos="457200" algn="l"/>
              </a:tabLst>
              <a:defRPr/>
            </a:pPr>
            <a:r>
              <a:rPr lang="en-US" sz="1800" dirty="0">
                <a:solidFill>
                  <a:srgbClr val="2B2B2B"/>
                </a:solidFill>
                <a:latin typeface="Arial" panose="020B0604020202020204"/>
              </a:rPr>
              <a:t>Does he get any help with their expenses?</a:t>
            </a:r>
            <a:endParaRPr kumimoji="0" lang="en-US" sz="1800" b="0" i="0" u="none" strike="noStrike" kern="1200" cap="none" spc="0" normalizeH="0" baseline="0" noProof="0" dirty="0">
              <a:ln>
                <a:noFill/>
              </a:ln>
              <a:solidFill>
                <a:srgbClr val="2B2B2B"/>
              </a:solidFill>
              <a:effectLst/>
              <a:uLnTx/>
              <a:uFillTx/>
              <a:latin typeface="Arial" panose="020B0604020202020204"/>
              <a:ea typeface="+mn-ea"/>
              <a:cs typeface="+mn-cs"/>
            </a:endParaRPr>
          </a:p>
          <a:p>
            <a:pPr marL="457200" marR="0" lvl="2" indent="-228600" algn="l" defTabSz="457200" rtl="0" eaLnBrk="1" fontAlgn="auto" latinLnBrk="0" hangingPunct="1">
              <a:lnSpc>
                <a:spcPct val="100000"/>
              </a:lnSpc>
              <a:spcBef>
                <a:spcPts val="0"/>
              </a:spcBef>
              <a:spcAft>
                <a:spcPts val="0"/>
              </a:spcAft>
              <a:buClr>
                <a:srgbClr val="04A299"/>
              </a:buClr>
              <a:buSzTx/>
              <a:buFont typeface="Wingdings" panose="05000000000000000000" pitchFamily="2" charset="2"/>
              <a:buChar char="§"/>
              <a:tabLst>
                <a:tab pos="457200" algn="l"/>
              </a:tabLst>
              <a:defRPr/>
            </a:pPr>
            <a:r>
              <a:rPr lang="en-US" sz="1800" dirty="0">
                <a:solidFill>
                  <a:srgbClr val="2B2B2B"/>
                </a:solidFill>
                <a:latin typeface="Arial" panose="020B0604020202020204"/>
              </a:rPr>
              <a:t>Does his grandson with asthma have access to inhalers/other medications?</a:t>
            </a:r>
          </a:p>
          <a:p>
            <a:pPr indent="0"/>
            <a:endParaRPr lang="en-US" sz="2000" dirty="0"/>
          </a:p>
          <a:p>
            <a:pPr marL="342900" indent="-342900">
              <a:buFont typeface="Arial" panose="020B0604020202020204" pitchFamily="34" charset="0"/>
              <a:buChar char="•"/>
            </a:pPr>
            <a:r>
              <a:rPr lang="en-US" sz="2000" dirty="0"/>
              <a:t>Ask </a:t>
            </a:r>
            <a:r>
              <a:rPr lang="en-US" sz="2000"/>
              <a:t>about his </a:t>
            </a:r>
            <a:r>
              <a:rPr lang="en-US" sz="2000" dirty="0"/>
              <a:t>participation/gauge interest in other programs</a:t>
            </a:r>
          </a:p>
        </p:txBody>
      </p:sp>
    </p:spTree>
    <p:extLst>
      <p:ext uri="{BB962C8B-B14F-4D97-AF65-F5344CB8AC3E}">
        <p14:creationId xmlns:p14="http://schemas.microsoft.com/office/powerpoint/2010/main" val="142486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8DB3D-15AA-4427-BBBB-E9583D2AB95F}"/>
              </a:ext>
            </a:extLst>
          </p:cNvPr>
          <p:cNvSpPr>
            <a:spLocks noGrp="1"/>
          </p:cNvSpPr>
          <p:nvPr>
            <p:ph idx="1"/>
          </p:nvPr>
        </p:nvSpPr>
        <p:spPr>
          <a:xfrm>
            <a:off x="4616919" y="1798661"/>
            <a:ext cx="6540500" cy="482600"/>
          </a:xfrm>
        </p:spPr>
        <p:txBody>
          <a:bodyPr/>
          <a:lstStyle/>
          <a:p>
            <a:r>
              <a:rPr lang="en-US" dirty="0"/>
              <a:t>Zip code 48043</a:t>
            </a:r>
          </a:p>
        </p:txBody>
      </p:sp>
      <p:sp>
        <p:nvSpPr>
          <p:cNvPr id="3" name="Title 2">
            <a:extLst>
              <a:ext uri="{FF2B5EF4-FFF2-40B4-BE49-F238E27FC236}">
                <a16:creationId xmlns:a16="http://schemas.microsoft.com/office/drawing/2014/main" id="{E642369A-335B-43DF-A161-8F5983C0BD02}"/>
              </a:ext>
            </a:extLst>
          </p:cNvPr>
          <p:cNvSpPr>
            <a:spLocks noGrp="1"/>
          </p:cNvSpPr>
          <p:nvPr>
            <p:ph type="title"/>
          </p:nvPr>
        </p:nvSpPr>
        <p:spPr/>
        <p:txBody>
          <a:bodyPr/>
          <a:lstStyle/>
          <a:p>
            <a:r>
              <a:rPr lang="en-US" dirty="0"/>
              <a:t>Samira from Mount Clemens</a:t>
            </a:r>
          </a:p>
        </p:txBody>
      </p:sp>
      <p:pic>
        <p:nvPicPr>
          <p:cNvPr id="7" name="Picture Placeholder 6" descr="Two women hugging">
            <a:extLst>
              <a:ext uri="{FF2B5EF4-FFF2-40B4-BE49-F238E27FC236}">
                <a16:creationId xmlns:a16="http://schemas.microsoft.com/office/drawing/2014/main" id="{98C0EC61-4E3E-48A1-B79B-40981123AB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16667" r="16667"/>
          <a:stretch/>
        </p:blipFill>
        <p:spPr>
          <a:xfrm>
            <a:off x="838200" y="2258066"/>
            <a:ext cx="2897462" cy="2897461"/>
          </a:xfrm>
        </p:spPr>
      </p:pic>
      <p:sp>
        <p:nvSpPr>
          <p:cNvPr id="5" name="Text Placeholder 4">
            <a:extLst>
              <a:ext uri="{FF2B5EF4-FFF2-40B4-BE49-F238E27FC236}">
                <a16:creationId xmlns:a16="http://schemas.microsoft.com/office/drawing/2014/main" id="{A18BE8BC-72A3-42B3-9680-F76C7F81FD08}"/>
              </a:ext>
            </a:extLst>
          </p:cNvPr>
          <p:cNvSpPr>
            <a:spLocks noGrp="1"/>
          </p:cNvSpPr>
          <p:nvPr>
            <p:ph type="body" sz="quarter" idx="12"/>
          </p:nvPr>
        </p:nvSpPr>
        <p:spPr>
          <a:xfrm>
            <a:off x="4616919" y="2399533"/>
            <a:ext cx="6567488" cy="3722199"/>
          </a:xfrm>
        </p:spPr>
        <p:txBody>
          <a:bodyPr/>
          <a:lstStyle/>
          <a:p>
            <a:r>
              <a:rPr lang="en-US" sz="2000" dirty="0"/>
              <a:t>Samira, 45, is worried about her aging parents, who came to the U.S. from Lebanon in the 1980s and are naturalized citizens. </a:t>
            </a:r>
          </a:p>
          <a:p>
            <a:endParaRPr lang="en-US" sz="2000" dirty="0"/>
          </a:p>
          <a:p>
            <a:r>
              <a:rPr lang="en-US" sz="2000" dirty="0"/>
              <a:t>Samira’s parents live in a house they own, and her mother struggles to care for Samira’s father, who has dementia. Samira is calling because their Food Assistance benefits recently decreased, while the cost of her father’s care is rising. </a:t>
            </a:r>
          </a:p>
          <a:p>
            <a:endParaRPr lang="en-US" sz="2000" dirty="0"/>
          </a:p>
          <a:p>
            <a:r>
              <a:rPr lang="en-US" sz="2000" dirty="0"/>
              <a:t>What are some of the ways you could help Samira and her parents?</a:t>
            </a:r>
          </a:p>
        </p:txBody>
      </p:sp>
    </p:spTree>
    <p:extLst>
      <p:ext uri="{BB962C8B-B14F-4D97-AF65-F5344CB8AC3E}">
        <p14:creationId xmlns:p14="http://schemas.microsoft.com/office/powerpoint/2010/main" val="269000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78DB3D-15AA-4427-BBBB-E9583D2AB95F}"/>
              </a:ext>
            </a:extLst>
          </p:cNvPr>
          <p:cNvSpPr>
            <a:spLocks noGrp="1"/>
          </p:cNvSpPr>
          <p:nvPr>
            <p:ph idx="1"/>
          </p:nvPr>
        </p:nvSpPr>
        <p:spPr>
          <a:xfrm>
            <a:off x="4518728" y="1284269"/>
            <a:ext cx="6540500" cy="482600"/>
          </a:xfrm>
        </p:spPr>
        <p:txBody>
          <a:bodyPr/>
          <a:lstStyle/>
          <a:p>
            <a:r>
              <a:rPr lang="en-US" dirty="0"/>
              <a:t>Zip code 48043</a:t>
            </a:r>
          </a:p>
        </p:txBody>
      </p:sp>
      <p:sp>
        <p:nvSpPr>
          <p:cNvPr id="3" name="Title 2">
            <a:extLst>
              <a:ext uri="{FF2B5EF4-FFF2-40B4-BE49-F238E27FC236}">
                <a16:creationId xmlns:a16="http://schemas.microsoft.com/office/drawing/2014/main" id="{E642369A-335B-43DF-A161-8F5983C0BD02}"/>
              </a:ext>
            </a:extLst>
          </p:cNvPr>
          <p:cNvSpPr>
            <a:spLocks noGrp="1"/>
          </p:cNvSpPr>
          <p:nvPr>
            <p:ph type="title"/>
          </p:nvPr>
        </p:nvSpPr>
        <p:spPr/>
        <p:txBody>
          <a:bodyPr/>
          <a:lstStyle/>
          <a:p>
            <a:r>
              <a:rPr lang="en-US" dirty="0"/>
              <a:t>Helping Samira’s Parents</a:t>
            </a:r>
          </a:p>
        </p:txBody>
      </p:sp>
      <p:pic>
        <p:nvPicPr>
          <p:cNvPr id="7" name="Picture Placeholder 6" descr="Two women hugging">
            <a:extLst>
              <a:ext uri="{FF2B5EF4-FFF2-40B4-BE49-F238E27FC236}">
                <a16:creationId xmlns:a16="http://schemas.microsoft.com/office/drawing/2014/main" id="{98C0EC61-4E3E-48A1-B79B-40981123AB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16667" r="16667"/>
          <a:stretch/>
        </p:blipFill>
        <p:spPr>
          <a:xfrm>
            <a:off x="838200" y="2258066"/>
            <a:ext cx="2897462" cy="2897461"/>
          </a:xfrm>
        </p:spPr>
      </p:pic>
      <p:sp>
        <p:nvSpPr>
          <p:cNvPr id="5" name="Text Placeholder 4">
            <a:extLst>
              <a:ext uri="{FF2B5EF4-FFF2-40B4-BE49-F238E27FC236}">
                <a16:creationId xmlns:a16="http://schemas.microsoft.com/office/drawing/2014/main" id="{A18BE8BC-72A3-42B3-9680-F76C7F81FD08}"/>
              </a:ext>
            </a:extLst>
          </p:cNvPr>
          <p:cNvSpPr>
            <a:spLocks noGrp="1"/>
          </p:cNvSpPr>
          <p:nvPr>
            <p:ph type="body" sz="quarter" idx="12"/>
          </p:nvPr>
        </p:nvSpPr>
        <p:spPr>
          <a:xfrm>
            <a:off x="4402126" y="2080412"/>
            <a:ext cx="6877519" cy="4173102"/>
          </a:xfrm>
        </p:spPr>
        <p:txBody>
          <a:bodyPr/>
          <a:lstStyle/>
          <a:p>
            <a:pPr marL="342900" indent="-342900">
              <a:buFont typeface="Arial" panose="020B0604020202020204" pitchFamily="34" charset="0"/>
              <a:buChar char="•"/>
            </a:pPr>
            <a:r>
              <a:rPr lang="en-US" sz="2000" dirty="0"/>
              <a:t>Consider reasons why Food Assistance decreased</a:t>
            </a:r>
          </a:p>
          <a:p>
            <a:pPr lvl="2">
              <a:buClr>
                <a:srgbClr val="04A299"/>
              </a:buClr>
              <a:buFont typeface="Wingdings" panose="05000000000000000000" pitchFamily="2" charset="2"/>
              <a:buChar char="§"/>
            </a:pPr>
            <a:r>
              <a:rPr lang="en-US" sz="1800" dirty="0"/>
              <a:t>Expiration of supplement from COVID legislation?</a:t>
            </a:r>
          </a:p>
          <a:p>
            <a:pPr lvl="2">
              <a:buClr>
                <a:srgbClr val="04A299"/>
              </a:buClr>
              <a:buFont typeface="Wingdings" panose="05000000000000000000" pitchFamily="2" charset="2"/>
              <a:buChar char="§"/>
            </a:pPr>
            <a:r>
              <a:rPr lang="en-US" sz="1800" dirty="0"/>
              <a:t>Change in income?</a:t>
            </a:r>
          </a:p>
          <a:p>
            <a:pPr lvl="2">
              <a:buClr>
                <a:srgbClr val="04A299"/>
              </a:buClr>
              <a:buFont typeface="Wingdings" panose="05000000000000000000" pitchFamily="2" charset="2"/>
              <a:buChar char="§"/>
            </a:pPr>
            <a:r>
              <a:rPr lang="en-US" sz="1800" dirty="0"/>
              <a:t>Have they taken advantage of excess medical expense deduction?</a:t>
            </a:r>
          </a:p>
          <a:p>
            <a:pPr lvl="2">
              <a:buClr>
                <a:srgbClr val="04A299"/>
              </a:buClr>
              <a:buFont typeface="Wingdings" panose="05000000000000000000" pitchFamily="2" charset="2"/>
              <a:buChar char="§"/>
            </a:pPr>
            <a:r>
              <a:rPr lang="en-US" sz="1800" dirty="0"/>
              <a:t>Might they get assistance from other food programs?</a:t>
            </a:r>
          </a:p>
          <a:p>
            <a:pPr marL="228600" lvl="2" indent="0">
              <a:buNone/>
            </a:pPr>
            <a:endParaRPr lang="en-US" sz="2000" dirty="0"/>
          </a:p>
          <a:p>
            <a:pPr marL="342900" indent="-342900">
              <a:buFont typeface="Arial" panose="020B0604020202020204" pitchFamily="34" charset="0"/>
              <a:buChar char="•"/>
            </a:pPr>
            <a:r>
              <a:rPr lang="en-US" sz="2000" dirty="0"/>
              <a:t>Ask about parents’ health insurance</a:t>
            </a:r>
          </a:p>
          <a:p>
            <a:pPr lvl="2">
              <a:buClr>
                <a:srgbClr val="04A299"/>
              </a:buClr>
              <a:buFont typeface="Wingdings" panose="05000000000000000000" pitchFamily="2" charset="2"/>
              <a:buChar char="§"/>
            </a:pPr>
            <a:r>
              <a:rPr lang="en-US" sz="1800" dirty="0"/>
              <a:t>Are they enrolled in Medicare? MA or Part D?</a:t>
            </a:r>
          </a:p>
          <a:p>
            <a:pPr lvl="2">
              <a:buClr>
                <a:srgbClr val="04A299"/>
              </a:buClr>
              <a:buFont typeface="Wingdings" panose="05000000000000000000" pitchFamily="2" charset="2"/>
              <a:buChar char="§"/>
            </a:pPr>
            <a:r>
              <a:rPr lang="en-US" sz="1800" dirty="0"/>
              <a:t>Do they get any help with costs (MSP/Extra Help)?</a:t>
            </a:r>
          </a:p>
          <a:p>
            <a:pPr lvl="2">
              <a:buClr>
                <a:srgbClr val="04A299"/>
              </a:buClr>
              <a:buFont typeface="Wingdings" panose="05000000000000000000" pitchFamily="2" charset="2"/>
              <a:buChar char="§"/>
            </a:pPr>
            <a:r>
              <a:rPr lang="en-US" sz="1800" dirty="0"/>
              <a:t>Refer to MMAP (as needed)</a:t>
            </a:r>
          </a:p>
          <a:p>
            <a:pPr indent="0"/>
            <a:endParaRPr lang="en-US" sz="2000" dirty="0"/>
          </a:p>
          <a:p>
            <a:pPr marL="342900" indent="-342900">
              <a:buFont typeface="Arial" panose="020B0604020202020204" pitchFamily="34" charset="0"/>
              <a:buChar char="•"/>
            </a:pPr>
            <a:r>
              <a:rPr lang="en-US" sz="2000" dirty="0"/>
              <a:t>Look into whether Samira’s mother may be open to respite care/adult day care</a:t>
            </a:r>
          </a:p>
        </p:txBody>
      </p:sp>
    </p:spTree>
    <p:extLst>
      <p:ext uri="{BB962C8B-B14F-4D97-AF65-F5344CB8AC3E}">
        <p14:creationId xmlns:p14="http://schemas.microsoft.com/office/powerpoint/2010/main" val="119360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C103A-9211-41C5-AD1D-B0C56E07A8CD}"/>
              </a:ext>
            </a:extLst>
          </p:cNvPr>
          <p:cNvSpPr>
            <a:spLocks noGrp="1"/>
          </p:cNvSpPr>
          <p:nvPr>
            <p:ph type="body" sz="quarter" idx="10"/>
          </p:nvPr>
        </p:nvSpPr>
        <p:spPr>
          <a:xfrm>
            <a:off x="819149" y="1810389"/>
            <a:ext cx="6445249" cy="2442492"/>
          </a:xfrm>
        </p:spPr>
        <p:txBody>
          <a:bodyPr/>
          <a:lstStyle/>
          <a:p>
            <a:r>
              <a:rPr lang="en-US" dirty="0"/>
              <a:t>Other Resources</a:t>
            </a:r>
          </a:p>
          <a:p>
            <a:r>
              <a:rPr lang="en-US" dirty="0"/>
              <a:t>&amp; A New Tool for Michigan</a:t>
            </a:r>
          </a:p>
        </p:txBody>
      </p:sp>
    </p:spTree>
    <p:extLst>
      <p:ext uri="{BB962C8B-B14F-4D97-AF65-F5344CB8AC3E}">
        <p14:creationId xmlns:p14="http://schemas.microsoft.com/office/powerpoint/2010/main" val="192224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222A-13F3-634C-B367-0D3CA48F6DFA}"/>
              </a:ext>
            </a:extLst>
          </p:cNvPr>
          <p:cNvSpPr>
            <a:spLocks noGrp="1"/>
          </p:cNvSpPr>
          <p:nvPr>
            <p:ph type="title"/>
          </p:nvPr>
        </p:nvSpPr>
        <p:spPr>
          <a:xfrm>
            <a:off x="814387" y="-1"/>
            <a:ext cx="10096209" cy="1800225"/>
          </a:xfrm>
        </p:spPr>
        <p:txBody>
          <a:bodyPr/>
          <a:lstStyle/>
          <a:p>
            <a:r>
              <a:rPr lang="en-US" dirty="0"/>
              <a:t>The National Council on Aging (NCOA): </a:t>
            </a:r>
            <a:r>
              <a:rPr lang="en-VN" dirty="0"/>
              <a:t>Who we are</a:t>
            </a:r>
          </a:p>
        </p:txBody>
      </p:sp>
      <p:sp>
        <p:nvSpPr>
          <p:cNvPr id="9" name="Text Placeholder 8">
            <a:extLst>
              <a:ext uri="{FF2B5EF4-FFF2-40B4-BE49-F238E27FC236}">
                <a16:creationId xmlns:a16="http://schemas.microsoft.com/office/drawing/2014/main" id="{BA445167-4536-0944-AF8B-502201510939}"/>
              </a:ext>
            </a:extLst>
          </p:cNvPr>
          <p:cNvSpPr>
            <a:spLocks noGrp="1"/>
          </p:cNvSpPr>
          <p:nvPr>
            <p:ph type="body" sz="quarter" idx="10"/>
          </p:nvPr>
        </p:nvSpPr>
        <p:spPr/>
        <p:txBody>
          <a:bodyPr/>
          <a:lstStyle/>
          <a:p>
            <a:r>
              <a:rPr lang="en-US"/>
              <a:t>Vision</a:t>
            </a:r>
            <a:endParaRPr lang="en-VN"/>
          </a:p>
        </p:txBody>
      </p:sp>
      <p:sp>
        <p:nvSpPr>
          <p:cNvPr id="10" name="Text Placeholder 9">
            <a:extLst>
              <a:ext uri="{FF2B5EF4-FFF2-40B4-BE49-F238E27FC236}">
                <a16:creationId xmlns:a16="http://schemas.microsoft.com/office/drawing/2014/main" id="{462FF11F-2915-314D-AD92-50563D5C246E}"/>
              </a:ext>
            </a:extLst>
          </p:cNvPr>
          <p:cNvSpPr>
            <a:spLocks noGrp="1"/>
          </p:cNvSpPr>
          <p:nvPr>
            <p:ph type="body" sz="quarter" idx="11"/>
          </p:nvPr>
        </p:nvSpPr>
        <p:spPr/>
        <p:txBody>
          <a:bodyPr/>
          <a:lstStyle/>
          <a:p>
            <a:r>
              <a:rPr lang="en-US" dirty="0"/>
              <a:t>A just and caring society in which each of us, as we age, lives with dignity, purpose, and security</a:t>
            </a:r>
            <a:endParaRPr lang="en-VN" dirty="0"/>
          </a:p>
        </p:txBody>
      </p:sp>
      <p:sp>
        <p:nvSpPr>
          <p:cNvPr id="11" name="Text Placeholder 10">
            <a:extLst>
              <a:ext uri="{FF2B5EF4-FFF2-40B4-BE49-F238E27FC236}">
                <a16:creationId xmlns:a16="http://schemas.microsoft.com/office/drawing/2014/main" id="{11DBDE90-8B6B-CF47-A86C-1FDFB21B043A}"/>
              </a:ext>
            </a:extLst>
          </p:cNvPr>
          <p:cNvSpPr>
            <a:spLocks noGrp="1"/>
          </p:cNvSpPr>
          <p:nvPr>
            <p:ph type="body" sz="quarter" idx="12"/>
          </p:nvPr>
        </p:nvSpPr>
        <p:spPr/>
        <p:txBody>
          <a:bodyPr/>
          <a:lstStyle/>
          <a:p>
            <a:r>
              <a:rPr lang="en-VN"/>
              <a:t>Mission</a:t>
            </a:r>
          </a:p>
        </p:txBody>
      </p:sp>
      <p:sp>
        <p:nvSpPr>
          <p:cNvPr id="12" name="Text Placeholder 11">
            <a:extLst>
              <a:ext uri="{FF2B5EF4-FFF2-40B4-BE49-F238E27FC236}">
                <a16:creationId xmlns:a16="http://schemas.microsoft.com/office/drawing/2014/main" id="{D25AD897-271F-5D49-8457-81434F8D3BEA}"/>
              </a:ext>
            </a:extLst>
          </p:cNvPr>
          <p:cNvSpPr>
            <a:spLocks noGrp="1"/>
          </p:cNvSpPr>
          <p:nvPr>
            <p:ph type="body" sz="quarter" idx="13"/>
          </p:nvPr>
        </p:nvSpPr>
        <p:spPr/>
        <p:txBody>
          <a:bodyPr/>
          <a:lstStyle/>
          <a:p>
            <a:r>
              <a:rPr lang="en-US"/>
              <a:t>Improve the lives of millions of older adults, especially those who are struggling</a:t>
            </a:r>
            <a:endParaRPr lang="en-VN"/>
          </a:p>
        </p:txBody>
      </p:sp>
      <p:sp>
        <p:nvSpPr>
          <p:cNvPr id="13" name="Text Placeholder 12">
            <a:extLst>
              <a:ext uri="{FF2B5EF4-FFF2-40B4-BE49-F238E27FC236}">
                <a16:creationId xmlns:a16="http://schemas.microsoft.com/office/drawing/2014/main" id="{2A4B1DD4-790B-1F45-8198-2A053814B333}"/>
              </a:ext>
            </a:extLst>
          </p:cNvPr>
          <p:cNvSpPr>
            <a:spLocks noGrp="1"/>
          </p:cNvSpPr>
          <p:nvPr>
            <p:ph type="body" sz="quarter" idx="14"/>
          </p:nvPr>
        </p:nvSpPr>
        <p:spPr/>
        <p:txBody>
          <a:bodyPr/>
          <a:lstStyle/>
          <a:p>
            <a:r>
              <a:rPr lang="en-US"/>
              <a:t>Goal</a:t>
            </a:r>
            <a:endParaRPr lang="en-VN"/>
          </a:p>
        </p:txBody>
      </p:sp>
      <p:sp>
        <p:nvSpPr>
          <p:cNvPr id="14" name="Text Placeholder 13">
            <a:extLst>
              <a:ext uri="{FF2B5EF4-FFF2-40B4-BE49-F238E27FC236}">
                <a16:creationId xmlns:a16="http://schemas.microsoft.com/office/drawing/2014/main" id="{BD723A13-3DBE-C146-94F4-7E110E13DDD9}"/>
              </a:ext>
            </a:extLst>
          </p:cNvPr>
          <p:cNvSpPr>
            <a:spLocks noGrp="1"/>
          </p:cNvSpPr>
          <p:nvPr>
            <p:ph type="body" sz="quarter" idx="15"/>
          </p:nvPr>
        </p:nvSpPr>
        <p:spPr/>
        <p:txBody>
          <a:bodyPr/>
          <a:lstStyle/>
          <a:p>
            <a:r>
              <a:rPr lang="en-US"/>
              <a:t>Impact the health and economic security of 40 million older adults by 2030, especially women, people of color, LGBTQ+, low-income, and rural individuals</a:t>
            </a:r>
            <a:endParaRPr lang="en-VN"/>
          </a:p>
        </p:txBody>
      </p:sp>
    </p:spTree>
    <p:extLst>
      <p:ext uri="{BB962C8B-B14F-4D97-AF65-F5344CB8AC3E}">
        <p14:creationId xmlns:p14="http://schemas.microsoft.com/office/powerpoint/2010/main" val="277721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274C-ACFC-43DC-94C9-C25015F6E66C}"/>
              </a:ext>
            </a:extLst>
          </p:cNvPr>
          <p:cNvSpPr>
            <a:spLocks noGrp="1"/>
          </p:cNvSpPr>
          <p:nvPr>
            <p:ph type="title" idx="4294967295"/>
          </p:nvPr>
        </p:nvSpPr>
        <p:spPr>
          <a:xfrm>
            <a:off x="656442" y="417310"/>
            <a:ext cx="10504634" cy="818292"/>
          </a:xfrm>
          <a:prstGeom prst="rect">
            <a:avLst/>
          </a:prstGeom>
        </p:spPr>
        <p:txBody>
          <a:bodyPr/>
          <a:lstStyle/>
          <a:p>
            <a:r>
              <a:rPr lang="en-US" sz="4000" b="1" dirty="0">
                <a:solidFill>
                  <a:schemeClr val="tx2"/>
                </a:solidFill>
                <a:latin typeface="Source Serif Pro" panose="02040603050405020204" pitchFamily="18" charset="0"/>
                <a:ea typeface="Source Serif Pro" panose="02040603050405020204" pitchFamily="18" charset="0"/>
              </a:rPr>
              <a:t>NCOA’s website</a:t>
            </a:r>
          </a:p>
        </p:txBody>
      </p:sp>
      <p:sp>
        <p:nvSpPr>
          <p:cNvPr id="10" name="Text Placeholder 2">
            <a:extLst>
              <a:ext uri="{FF2B5EF4-FFF2-40B4-BE49-F238E27FC236}">
                <a16:creationId xmlns:a16="http://schemas.microsoft.com/office/drawing/2014/main" id="{00ADA527-B787-41DA-91E4-786A7B6C3F0C}"/>
              </a:ext>
            </a:extLst>
          </p:cNvPr>
          <p:cNvSpPr>
            <a:spLocks noGrp="1"/>
          </p:cNvSpPr>
          <p:nvPr>
            <p:ph type="body" sz="quarter" idx="12"/>
          </p:nvPr>
        </p:nvSpPr>
        <p:spPr>
          <a:xfrm>
            <a:off x="901432" y="1577187"/>
            <a:ext cx="4237322" cy="4630732"/>
          </a:xfrm>
        </p:spPr>
        <p:txBody>
          <a:bodyPr>
            <a:normAutofit fontScale="92500"/>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B2B2B"/>
                </a:solidFill>
                <a:effectLst/>
                <a:uLnTx/>
                <a:uFillTx/>
                <a:latin typeface="Arial" panose="020B0604020202020204"/>
                <a:ea typeface="+mn-ea"/>
                <a:cs typeface="+mn-cs"/>
              </a:rPr>
              <a:t>Information on MIPPA, resources and fact sheets on core benefit programs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B2B2B"/>
                </a:solidFill>
                <a:effectLst/>
                <a:uLnTx/>
                <a:uFillTx/>
                <a:latin typeface="Arial" panose="020B0604020202020204"/>
                <a:ea typeface="+mn-ea"/>
                <a:cs typeface="+mn-cs"/>
              </a:rPr>
              <a:t>Sample outreach materials and toolkits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B2B2B"/>
                </a:solidFill>
                <a:effectLst/>
                <a:uLnTx/>
                <a:uFillTx/>
                <a:latin typeface="Arial" panose="020B0604020202020204"/>
                <a:ea typeface="+mn-ea"/>
                <a:cs typeface="+mn-cs"/>
              </a:rPr>
              <a:t>Promising practices in benefits outreach and enrollment</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B2B2B"/>
                </a:solidFill>
                <a:effectLst/>
                <a:uLnTx/>
                <a:uFillTx/>
                <a:latin typeface="Arial" panose="020B0604020202020204"/>
                <a:ea typeface="+mn-ea"/>
                <a:cs typeface="+mn-cs"/>
              </a:rPr>
              <a:t>Mapping/data visualization tools </a:t>
            </a:r>
          </a:p>
          <a:p>
            <a:r>
              <a:rPr lang="en-US" sz="1700" dirty="0">
                <a:hlinkClick r:id="rId2"/>
              </a:rPr>
              <a:t>https://www.ncoa.org/professionals/benefits/</a:t>
            </a:r>
            <a:br>
              <a:rPr lang="en-US" sz="1700" dirty="0">
                <a:hlinkClick r:id="rId2"/>
              </a:rPr>
            </a:br>
            <a:r>
              <a:rPr lang="en-US" sz="1700" dirty="0">
                <a:hlinkClick r:id="rId2"/>
              </a:rPr>
              <a:t>center-for-benefits-access</a:t>
            </a:r>
            <a:endParaRPr lang="en-US" sz="1700" dirty="0"/>
          </a:p>
        </p:txBody>
      </p:sp>
      <p:pic>
        <p:nvPicPr>
          <p:cNvPr id="5" name="Picture 4" descr="Center website">
            <a:extLst>
              <a:ext uri="{FF2B5EF4-FFF2-40B4-BE49-F238E27FC236}">
                <a16:creationId xmlns:a16="http://schemas.microsoft.com/office/drawing/2014/main" id="{410F10BD-9783-473A-BE14-D17074B074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1062" y="1784659"/>
            <a:ext cx="6424613" cy="3638550"/>
          </a:xfrm>
          <a:prstGeom prst="rect">
            <a:avLst/>
          </a:prstGeom>
        </p:spPr>
      </p:pic>
    </p:spTree>
    <p:extLst>
      <p:ext uri="{BB962C8B-B14F-4D97-AF65-F5344CB8AC3E}">
        <p14:creationId xmlns:p14="http://schemas.microsoft.com/office/powerpoint/2010/main" val="419151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75CBB-6A2B-F347-90D4-E31E95F750B5}"/>
              </a:ext>
            </a:extLst>
          </p:cNvPr>
          <p:cNvSpPr>
            <a:spLocks noGrp="1"/>
          </p:cNvSpPr>
          <p:nvPr>
            <p:ph type="body" sz="quarter" idx="10"/>
          </p:nvPr>
        </p:nvSpPr>
        <p:spPr>
          <a:xfrm>
            <a:off x="703385" y="219247"/>
            <a:ext cx="10436469" cy="914962"/>
          </a:xfrm>
        </p:spPr>
        <p:txBody>
          <a:bodyPr/>
          <a:lstStyle/>
          <a:p>
            <a:r>
              <a:rPr lang="en-US" dirty="0"/>
              <a:t>Benefits Basics from NCOA </a:t>
            </a:r>
          </a:p>
        </p:txBody>
      </p:sp>
      <p:sp>
        <p:nvSpPr>
          <p:cNvPr id="6" name="Text Placeholder 5">
            <a:extLst>
              <a:ext uri="{FF2B5EF4-FFF2-40B4-BE49-F238E27FC236}">
                <a16:creationId xmlns:a16="http://schemas.microsoft.com/office/drawing/2014/main" id="{219A7E54-AAE0-2D45-86F0-075F89DFD79B}"/>
              </a:ext>
            </a:extLst>
          </p:cNvPr>
          <p:cNvSpPr>
            <a:spLocks noGrp="1"/>
          </p:cNvSpPr>
          <p:nvPr>
            <p:ph type="body" sz="quarter" idx="12"/>
          </p:nvPr>
        </p:nvSpPr>
        <p:spPr>
          <a:xfrm>
            <a:off x="582792" y="1208972"/>
            <a:ext cx="10905508" cy="5026132"/>
          </a:xfrm>
        </p:spPr>
        <p:txBody>
          <a:bodyPr/>
          <a:lstStyle/>
          <a:p>
            <a:pPr lvl="2">
              <a:spcAft>
                <a:spcPts val="600"/>
              </a:spcAft>
            </a:pPr>
            <a:r>
              <a:rPr lang="en-US" sz="2800" dirty="0"/>
              <a:t>Core benefits “cheat sheet” with basic eligibility, administering agency info</a:t>
            </a:r>
          </a:p>
          <a:p>
            <a:pPr lvl="3">
              <a:spcAft>
                <a:spcPts val="600"/>
              </a:spcAft>
            </a:pPr>
            <a:r>
              <a:rPr lang="en-US" sz="2800" dirty="0">
                <a:hlinkClick r:id="rId2"/>
              </a:rPr>
              <a:t>https://ncoa.org/article/medicare-core-benefits-cheat-sheet</a:t>
            </a:r>
            <a:endParaRPr lang="en-US" sz="2800" dirty="0"/>
          </a:p>
          <a:p>
            <a:pPr lvl="2">
              <a:spcAft>
                <a:spcPts val="600"/>
              </a:spcAft>
            </a:pPr>
            <a:r>
              <a:rPr lang="en-US" sz="2800" dirty="0"/>
              <a:t>Benefits 101 training slides</a:t>
            </a:r>
          </a:p>
          <a:p>
            <a:pPr lvl="3">
              <a:spcAft>
                <a:spcPts val="600"/>
              </a:spcAft>
            </a:pPr>
            <a:r>
              <a:rPr lang="en-US" sz="2800" dirty="0">
                <a:hlinkClick r:id="rId3"/>
              </a:rPr>
              <a:t>https://ncoa.org/article/benefits-101</a:t>
            </a:r>
            <a:r>
              <a:rPr lang="en-US" sz="2800" dirty="0"/>
              <a:t> </a:t>
            </a:r>
          </a:p>
          <a:p>
            <a:pPr lvl="2">
              <a:spcAft>
                <a:spcPts val="600"/>
              </a:spcAft>
            </a:pPr>
            <a:r>
              <a:rPr lang="en-US" sz="2800" dirty="0"/>
              <a:t>Medicare Savings Program eligibility &amp; coverage chart</a:t>
            </a:r>
          </a:p>
          <a:p>
            <a:pPr lvl="3">
              <a:spcAft>
                <a:spcPts val="600"/>
              </a:spcAft>
            </a:pPr>
            <a:r>
              <a:rPr lang="en-US" sz="2800" dirty="0">
                <a:hlinkClick r:id="rId4"/>
              </a:rPr>
              <a:t>https://ncoa.org/article/medicare-savings-programs-eligibility-coverage</a:t>
            </a:r>
            <a:r>
              <a:rPr lang="en-US" sz="2800" dirty="0"/>
              <a:t> </a:t>
            </a:r>
          </a:p>
          <a:p>
            <a:pPr lvl="2">
              <a:spcAft>
                <a:spcPts val="600"/>
              </a:spcAft>
            </a:pPr>
            <a:r>
              <a:rPr lang="en-US" sz="2800" dirty="0"/>
              <a:t>Extra Help eligibility &amp; coverage chart</a:t>
            </a:r>
          </a:p>
          <a:p>
            <a:pPr lvl="3">
              <a:spcAft>
                <a:spcPts val="600"/>
              </a:spcAft>
            </a:pPr>
            <a:r>
              <a:rPr lang="en-US" sz="2800" dirty="0">
                <a:hlinkClick r:id="rId5"/>
              </a:rPr>
              <a:t>https://ncoa.org/article/part-d-low-income-subsidy-extra-help-eligibility-and-coverage-chart</a:t>
            </a:r>
            <a:endParaRPr lang="en-US" sz="2800" dirty="0"/>
          </a:p>
          <a:p>
            <a:pPr lvl="3">
              <a:spcAft>
                <a:spcPts val="600"/>
              </a:spcAft>
            </a:pPr>
            <a:endParaRPr lang="en-US" sz="2800" dirty="0"/>
          </a:p>
          <a:p>
            <a:pPr marL="457200" lvl="3" indent="0">
              <a:spcAft>
                <a:spcPts val="600"/>
              </a:spcAft>
              <a:buNone/>
            </a:pPr>
            <a:endParaRPr lang="en-US" dirty="0"/>
          </a:p>
        </p:txBody>
      </p:sp>
    </p:spTree>
    <p:extLst>
      <p:ext uri="{BB962C8B-B14F-4D97-AF65-F5344CB8AC3E}">
        <p14:creationId xmlns:p14="http://schemas.microsoft.com/office/powerpoint/2010/main" val="3282861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274C-ACFC-43DC-94C9-C25015F6E66C}"/>
              </a:ext>
            </a:extLst>
          </p:cNvPr>
          <p:cNvSpPr>
            <a:spLocks noGrp="1"/>
          </p:cNvSpPr>
          <p:nvPr>
            <p:ph type="title" idx="4294967295"/>
          </p:nvPr>
        </p:nvSpPr>
        <p:spPr>
          <a:xfrm>
            <a:off x="656442" y="466405"/>
            <a:ext cx="10504634" cy="769197"/>
          </a:xfrm>
          <a:prstGeom prst="rect">
            <a:avLst/>
          </a:prstGeom>
        </p:spPr>
        <p:txBody>
          <a:bodyPr/>
          <a:lstStyle/>
          <a:p>
            <a:r>
              <a:rPr lang="en-US" sz="4000" b="1" dirty="0">
                <a:solidFill>
                  <a:schemeClr val="tx2"/>
                </a:solidFill>
                <a:latin typeface="Source Serif Pro" panose="02040603050405020204" pitchFamily="18" charset="0"/>
                <a:ea typeface="Source Serif Pro" panose="02040603050405020204" pitchFamily="18" charset="0"/>
              </a:rPr>
              <a:t>NCOA’s Benefits Alert Newsletter</a:t>
            </a:r>
          </a:p>
        </p:txBody>
      </p:sp>
      <p:sp>
        <p:nvSpPr>
          <p:cNvPr id="10" name="Text Placeholder 2">
            <a:extLst>
              <a:ext uri="{FF2B5EF4-FFF2-40B4-BE49-F238E27FC236}">
                <a16:creationId xmlns:a16="http://schemas.microsoft.com/office/drawing/2014/main" id="{00ADA527-B787-41DA-91E4-786A7B6C3F0C}"/>
              </a:ext>
            </a:extLst>
          </p:cNvPr>
          <p:cNvSpPr>
            <a:spLocks noGrp="1"/>
          </p:cNvSpPr>
          <p:nvPr>
            <p:ph type="body" sz="quarter" idx="12"/>
          </p:nvPr>
        </p:nvSpPr>
        <p:spPr>
          <a:xfrm>
            <a:off x="741872" y="1577187"/>
            <a:ext cx="10215430" cy="1221245"/>
          </a:xfrm>
        </p:spPr>
        <p:txBody>
          <a:bodyPr>
            <a:normAutofit/>
          </a:bodyPr>
          <a:lstStyle/>
          <a:p>
            <a:r>
              <a:rPr lang="en-US" sz="2800" dirty="0"/>
              <a:t>Subscribe to the Benefits Alert monthly newsletter on </a:t>
            </a:r>
            <a:r>
              <a:rPr lang="en-US" sz="2800" dirty="0">
                <a:solidFill>
                  <a:srgbClr val="0070C0"/>
                </a:solidFill>
                <a:hlinkClick r:id="rId2">
                  <a:extLst>
                    <a:ext uri="{A12FA001-AC4F-418D-AE19-62706E023703}">
                      <ahyp:hlinkClr xmlns:ahyp="http://schemas.microsoft.com/office/drawing/2018/hyperlinkcolor" val="tx"/>
                    </a:ext>
                  </a:extLst>
                </a:hlinkClick>
              </a:rPr>
              <a:t>ncoa.org </a:t>
            </a:r>
            <a:r>
              <a:rPr lang="en-US" sz="2800" dirty="0"/>
              <a:t>then look for the following sign-up box at bottom of pages</a:t>
            </a:r>
          </a:p>
          <a:p>
            <a:endParaRPr lang="en-US" dirty="0"/>
          </a:p>
        </p:txBody>
      </p:sp>
      <p:pic>
        <p:nvPicPr>
          <p:cNvPr id="3" name="Picture 2">
            <a:extLst>
              <a:ext uri="{FF2B5EF4-FFF2-40B4-BE49-F238E27FC236}">
                <a16:creationId xmlns:a16="http://schemas.microsoft.com/office/drawing/2014/main" id="{9ED8151C-5998-4427-866C-4742A8A72748}"/>
              </a:ext>
            </a:extLst>
          </p:cNvPr>
          <p:cNvPicPr>
            <a:picLocks noChangeAspect="1"/>
          </p:cNvPicPr>
          <p:nvPr/>
        </p:nvPicPr>
        <p:blipFill>
          <a:blip r:embed="rId3"/>
          <a:stretch>
            <a:fillRect/>
          </a:stretch>
        </p:blipFill>
        <p:spPr>
          <a:xfrm>
            <a:off x="1452197" y="2798778"/>
            <a:ext cx="8913124" cy="3346994"/>
          </a:xfrm>
          <a:prstGeom prst="rect">
            <a:avLst/>
          </a:prstGeom>
        </p:spPr>
      </p:pic>
    </p:spTree>
    <p:extLst>
      <p:ext uri="{BB962C8B-B14F-4D97-AF65-F5344CB8AC3E}">
        <p14:creationId xmlns:p14="http://schemas.microsoft.com/office/powerpoint/2010/main" val="1652790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F43C6-EFBB-45B1-B1C2-8D768797EFD2}"/>
              </a:ext>
            </a:extLst>
          </p:cNvPr>
          <p:cNvSpPr>
            <a:spLocks noGrp="1"/>
          </p:cNvSpPr>
          <p:nvPr>
            <p:ph type="body" sz="quarter" idx="10"/>
          </p:nvPr>
        </p:nvSpPr>
        <p:spPr/>
        <p:txBody>
          <a:bodyPr/>
          <a:lstStyle/>
          <a:p>
            <a:r>
              <a:rPr lang="en-US" sz="4400" dirty="0"/>
              <a:t>Benefits Helpline/BCU Call Center</a:t>
            </a:r>
          </a:p>
        </p:txBody>
      </p:sp>
      <p:sp>
        <p:nvSpPr>
          <p:cNvPr id="4" name="Text Placeholder 3">
            <a:extLst>
              <a:ext uri="{FF2B5EF4-FFF2-40B4-BE49-F238E27FC236}">
                <a16:creationId xmlns:a16="http://schemas.microsoft.com/office/drawing/2014/main" id="{E508D132-4BAA-482A-BF49-D991681726E1}"/>
              </a:ext>
            </a:extLst>
          </p:cNvPr>
          <p:cNvSpPr>
            <a:spLocks noGrp="1"/>
          </p:cNvSpPr>
          <p:nvPr>
            <p:ph type="body" sz="quarter" idx="12"/>
          </p:nvPr>
        </p:nvSpPr>
        <p:spPr>
          <a:xfrm>
            <a:off x="902523" y="1386942"/>
            <a:ext cx="7259571" cy="4700875"/>
          </a:xfrm>
        </p:spPr>
        <p:txBody>
          <a:bodyPr>
            <a:normAutofit/>
          </a:bodyPr>
          <a:lstStyle/>
          <a:p>
            <a:pPr marL="342900" lvl="1" indent="-342900" defTabSz="914400">
              <a:lnSpc>
                <a:spcPct val="110000"/>
              </a:lnSpc>
              <a:spcBef>
                <a:spcPts val="1200"/>
              </a:spcBef>
              <a:buClr>
                <a:srgbClr val="04A299"/>
              </a:buClr>
              <a:buSzPct val="100000"/>
              <a:buFont typeface="Arial" panose="020B0604020202020204" pitchFamily="34" charset="0"/>
              <a:buChar char="•"/>
              <a:tabLst>
                <a:tab pos="274320" algn="l"/>
              </a:tabLst>
            </a:pPr>
            <a:r>
              <a:rPr lang="en-US" sz="2400" dirty="0">
                <a:latin typeface="Arial" panose="020B0604020202020204" pitchFamily="34" charset="0"/>
                <a:cs typeface="Arial" panose="020B0604020202020204" pitchFamily="34" charset="0"/>
              </a:rPr>
              <a:t>NCOA partnership with GreenPath Financial Wellness</a:t>
            </a:r>
          </a:p>
          <a:p>
            <a:pPr marL="342900" lvl="1" indent="-342900" defTabSz="914400">
              <a:lnSpc>
                <a:spcPct val="110000"/>
              </a:lnSpc>
              <a:spcBef>
                <a:spcPts val="1200"/>
              </a:spcBef>
              <a:buClr>
                <a:srgbClr val="04A299"/>
              </a:buClr>
              <a:buSzPct val="100000"/>
              <a:buFont typeface="Arial" panose="020B0604020202020204" pitchFamily="34" charset="0"/>
              <a:buChar char="•"/>
              <a:tabLst>
                <a:tab pos="274320" algn="l"/>
              </a:tabLst>
            </a:pPr>
            <a:r>
              <a:rPr lang="en-US" sz="2400" dirty="0">
                <a:latin typeface="Arial" panose="020B0604020202020204" pitchFamily="34" charset="0"/>
                <a:cs typeface="Arial" panose="020B0604020202020204" pitchFamily="34" charset="0"/>
              </a:rPr>
              <a:t>Toll-free number appears on BenefitsCheckUp</a:t>
            </a:r>
          </a:p>
          <a:p>
            <a:pPr marL="342900" lvl="1" indent="-342900" defTabSz="914400">
              <a:lnSpc>
                <a:spcPct val="110000"/>
              </a:lnSpc>
              <a:spcBef>
                <a:spcPts val="1200"/>
              </a:spcBef>
              <a:buClr>
                <a:srgbClr val="04A299"/>
              </a:buClr>
              <a:buSzPct val="100000"/>
              <a:buFont typeface="Arial" panose="020B0604020202020204" pitchFamily="34" charset="0"/>
              <a:buChar char="•"/>
              <a:tabLst>
                <a:tab pos="274320" algn="l"/>
              </a:tabLst>
            </a:pPr>
            <a:r>
              <a:rPr lang="en-US" sz="2400" dirty="0">
                <a:latin typeface="Arial" panose="020B0604020202020204" pitchFamily="34" charset="0"/>
                <a:cs typeface="Arial" panose="020B0604020202020204" pitchFamily="34" charset="0"/>
              </a:rPr>
              <a:t>Available in English &amp; Spanish, M-F 9-5 ET</a:t>
            </a:r>
          </a:p>
          <a:p>
            <a:pPr marL="342900" lvl="1" indent="-342900" defTabSz="914400">
              <a:lnSpc>
                <a:spcPct val="110000"/>
              </a:lnSpc>
              <a:spcBef>
                <a:spcPts val="1200"/>
              </a:spcBef>
              <a:buClr>
                <a:srgbClr val="04A299"/>
              </a:buClr>
              <a:buSzPct val="100000"/>
              <a:buFont typeface="Arial" panose="020B0604020202020204" pitchFamily="34" charset="0"/>
              <a:buChar char="•"/>
              <a:tabLst>
                <a:tab pos="274320" algn="l"/>
              </a:tabLst>
            </a:pPr>
            <a:r>
              <a:rPr lang="en-US" sz="2400" b="0" i="0" dirty="0">
                <a:solidFill>
                  <a:srgbClr val="2B2B2B"/>
                </a:solidFill>
                <a:effectLst/>
                <a:latin typeface="Arial" panose="020B0604020202020204" pitchFamily="34" charset="0"/>
              </a:rPr>
              <a:t>Two-pronged approach:</a:t>
            </a:r>
            <a:r>
              <a:rPr lang="en-US" sz="2400" dirty="0">
                <a:latin typeface="Arial" panose="020B0604020202020204" pitchFamily="34" charset="0"/>
                <a:cs typeface="Arial" panose="020B0604020202020204" pitchFamily="34" charset="0"/>
              </a:rPr>
              <a:t> </a:t>
            </a:r>
          </a:p>
          <a:p>
            <a:pPr marL="800100" lvl="1" indent="-457200" defTabSz="914400">
              <a:lnSpc>
                <a:spcPct val="110000"/>
              </a:lnSpc>
              <a:spcBef>
                <a:spcPts val="1200"/>
              </a:spcBef>
              <a:buClr>
                <a:srgbClr val="04A299"/>
              </a:buClr>
              <a:buSzPct val="100000"/>
              <a:buFont typeface="Courier New" panose="02070309020205020404" pitchFamily="49" charset="0"/>
              <a:buChar char="o"/>
              <a:tabLst>
                <a:tab pos="274320" algn="l"/>
              </a:tabLst>
            </a:pPr>
            <a:r>
              <a:rPr lang="en-US" sz="2000" b="0" i="0" u="none" strike="noStrike" dirty="0">
                <a:solidFill>
                  <a:srgbClr val="2B2B2B"/>
                </a:solidFill>
                <a:effectLst/>
                <a:latin typeface="Arial" panose="020B0604020202020204" pitchFamily="34" charset="0"/>
              </a:rPr>
              <a:t>Information and referrals for those with non-benefits needs</a:t>
            </a:r>
          </a:p>
          <a:p>
            <a:pPr marL="800100" lvl="1" indent="-457200" defTabSz="914400">
              <a:lnSpc>
                <a:spcPct val="110000"/>
              </a:lnSpc>
              <a:spcBef>
                <a:spcPts val="1200"/>
              </a:spcBef>
              <a:buClr>
                <a:srgbClr val="04A299"/>
              </a:buClr>
              <a:buSzPct val="100000"/>
              <a:buFont typeface="Courier New" panose="02070309020205020404" pitchFamily="49" charset="0"/>
              <a:buChar char="o"/>
              <a:tabLst>
                <a:tab pos="274320" algn="l"/>
              </a:tabLst>
            </a:pPr>
            <a:r>
              <a:rPr lang="en-US" sz="2000" b="0" i="0" u="none" strike="noStrike" dirty="0">
                <a:solidFill>
                  <a:srgbClr val="2B2B2B"/>
                </a:solidFill>
                <a:effectLst/>
                <a:latin typeface="Arial" panose="020B0604020202020204" pitchFamily="34" charset="0"/>
              </a:rPr>
              <a:t>Assistance completing a BCU screening and receiving personalized report and applications </a:t>
            </a:r>
          </a:p>
          <a:p>
            <a:pPr marL="342900" lvl="1" defTabSz="914400">
              <a:lnSpc>
                <a:spcPct val="110000"/>
              </a:lnSpc>
              <a:spcBef>
                <a:spcPts val="1200"/>
              </a:spcBef>
              <a:buClr>
                <a:srgbClr val="04A299"/>
              </a:buClr>
              <a:buSzPct val="100000"/>
              <a:tabLst>
                <a:tab pos="274320" algn="l"/>
              </a:tabLst>
            </a:pPr>
            <a:endParaRPr lang="en-US" sz="2400" dirty="0">
              <a:latin typeface="Arial" panose="020B0604020202020204" pitchFamily="34" charset="0"/>
              <a:cs typeface="Arial" panose="020B0604020202020204" pitchFamily="34" charset="0"/>
            </a:endParaRPr>
          </a:p>
          <a:p>
            <a:pPr marL="288925" lvl="1" indent="-288925" defTabSz="914400">
              <a:lnSpc>
                <a:spcPct val="110000"/>
              </a:lnSpc>
              <a:spcBef>
                <a:spcPts val="1200"/>
              </a:spcBef>
              <a:buClr>
                <a:srgbClr val="04A299"/>
              </a:buClr>
              <a:buSzPct val="100000"/>
              <a:tabLst>
                <a:tab pos="274320" algn="l"/>
              </a:tabLst>
            </a:pPr>
            <a:endParaRPr lang="en-US" sz="2600" dirty="0">
              <a:latin typeface="Arial" panose="020B0604020202020204" pitchFamily="34" charset="0"/>
              <a:cs typeface="Arial" panose="020B0604020202020204" pitchFamily="34" charset="0"/>
            </a:endParaRPr>
          </a:p>
          <a:p>
            <a:endParaRPr lang="en-US" sz="2000" dirty="0"/>
          </a:p>
        </p:txBody>
      </p:sp>
      <p:pic>
        <p:nvPicPr>
          <p:cNvPr id="5" name="Picture 4" descr="A person wearing headphones and sitting at a desk with a computer&#10;">
            <a:extLst>
              <a:ext uri="{FF2B5EF4-FFF2-40B4-BE49-F238E27FC236}">
                <a16:creationId xmlns:a16="http://schemas.microsoft.com/office/drawing/2014/main" id="{F52AC555-126A-4360-A446-AB039AADFB00}"/>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506661" y="2388507"/>
            <a:ext cx="2969924" cy="1981496"/>
          </a:xfrm>
          <a:prstGeom prst="rect">
            <a:avLst/>
          </a:prstGeom>
        </p:spPr>
      </p:pic>
    </p:spTree>
    <p:extLst>
      <p:ext uri="{BB962C8B-B14F-4D97-AF65-F5344CB8AC3E}">
        <p14:creationId xmlns:p14="http://schemas.microsoft.com/office/powerpoint/2010/main" val="292443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53616"/>
            <a:ext cx="487680" cy="1009015"/>
          </a:xfrm>
          <a:custGeom>
            <a:avLst/>
            <a:gdLst/>
            <a:ahLst/>
            <a:cxnLst/>
            <a:rect l="l" t="t" r="r" b="b"/>
            <a:pathLst>
              <a:path w="487680" h="1009015">
                <a:moveTo>
                  <a:pt x="27914" y="0"/>
                </a:moveTo>
                <a:lnTo>
                  <a:pt x="0" y="0"/>
                </a:lnTo>
                <a:lnTo>
                  <a:pt x="0" y="1008686"/>
                </a:lnTo>
                <a:lnTo>
                  <a:pt x="64871" y="1002792"/>
                </a:lnTo>
                <a:lnTo>
                  <a:pt x="104928" y="994706"/>
                </a:lnTo>
                <a:lnTo>
                  <a:pt x="143793" y="983612"/>
                </a:lnTo>
                <a:lnTo>
                  <a:pt x="181333" y="969639"/>
                </a:lnTo>
                <a:lnTo>
                  <a:pt x="217415" y="952918"/>
                </a:lnTo>
                <a:lnTo>
                  <a:pt x="251906" y="933578"/>
                </a:lnTo>
                <a:lnTo>
                  <a:pt x="284672" y="911750"/>
                </a:lnTo>
                <a:lnTo>
                  <a:pt x="315582" y="887564"/>
                </a:lnTo>
                <a:lnTo>
                  <a:pt x="344501" y="861149"/>
                </a:lnTo>
                <a:lnTo>
                  <a:pt x="371298" y="832637"/>
                </a:lnTo>
                <a:lnTo>
                  <a:pt x="395838" y="802156"/>
                </a:lnTo>
                <a:lnTo>
                  <a:pt x="417990" y="769838"/>
                </a:lnTo>
                <a:lnTo>
                  <a:pt x="437619" y="735811"/>
                </a:lnTo>
                <a:lnTo>
                  <a:pt x="454593" y="700207"/>
                </a:lnTo>
                <a:lnTo>
                  <a:pt x="468779" y="663156"/>
                </a:lnTo>
                <a:lnTo>
                  <a:pt x="480044" y="624787"/>
                </a:lnTo>
                <a:lnTo>
                  <a:pt x="487679" y="588006"/>
                </a:lnTo>
                <a:lnTo>
                  <a:pt x="487679" y="418181"/>
                </a:lnTo>
                <a:lnTo>
                  <a:pt x="468779" y="343114"/>
                </a:lnTo>
                <a:lnTo>
                  <a:pt x="454593" y="306120"/>
                </a:lnTo>
                <a:lnTo>
                  <a:pt x="437619" y="270582"/>
                </a:lnTo>
                <a:lnTo>
                  <a:pt x="417990" y="236628"/>
                </a:lnTo>
                <a:lnTo>
                  <a:pt x="395838" y="204386"/>
                </a:lnTo>
                <a:lnTo>
                  <a:pt x="371298" y="173986"/>
                </a:lnTo>
                <a:lnTo>
                  <a:pt x="344501" y="145555"/>
                </a:lnTo>
                <a:lnTo>
                  <a:pt x="315582" y="119222"/>
                </a:lnTo>
                <a:lnTo>
                  <a:pt x="284672" y="95115"/>
                </a:lnTo>
                <a:lnTo>
                  <a:pt x="251906" y="73363"/>
                </a:lnTo>
                <a:lnTo>
                  <a:pt x="217415" y="54095"/>
                </a:lnTo>
                <a:lnTo>
                  <a:pt x="181333" y="37439"/>
                </a:lnTo>
                <a:lnTo>
                  <a:pt x="143793" y="23523"/>
                </a:lnTo>
                <a:lnTo>
                  <a:pt x="104928" y="12475"/>
                </a:lnTo>
                <a:lnTo>
                  <a:pt x="64871" y="4425"/>
                </a:lnTo>
                <a:lnTo>
                  <a:pt x="27914" y="0"/>
                </a:lnTo>
                <a:close/>
              </a:path>
            </a:pathLst>
          </a:custGeom>
          <a:solidFill>
            <a:srgbClr val="EF465E"/>
          </a:solidFill>
        </p:spPr>
        <p:txBody>
          <a:bodyPr wrap="square" lIns="0" tIns="0" rIns="0" bIns="0" rtlCol="0"/>
          <a:lstStyle/>
          <a:p>
            <a:endParaRPr/>
          </a:p>
        </p:txBody>
      </p:sp>
      <p:sp>
        <p:nvSpPr>
          <p:cNvPr id="4" name="object 4"/>
          <p:cNvSpPr/>
          <p:nvPr/>
        </p:nvSpPr>
        <p:spPr>
          <a:xfrm>
            <a:off x="11308080" y="353568"/>
            <a:ext cx="0" cy="340360"/>
          </a:xfrm>
          <a:custGeom>
            <a:avLst/>
            <a:gdLst/>
            <a:ahLst/>
            <a:cxnLst/>
            <a:rect l="l" t="t" r="r" b="b"/>
            <a:pathLst>
              <a:path h="340359">
                <a:moveTo>
                  <a:pt x="0" y="0"/>
                </a:moveTo>
                <a:lnTo>
                  <a:pt x="0" y="340359"/>
                </a:lnTo>
              </a:path>
            </a:pathLst>
          </a:custGeom>
          <a:ln w="6345">
            <a:solidFill>
              <a:srgbClr val="04A099"/>
            </a:solidFill>
          </a:ln>
        </p:spPr>
        <p:txBody>
          <a:bodyPr wrap="square" lIns="0" tIns="0" rIns="0" bIns="0" rtlCol="0"/>
          <a:lstStyle/>
          <a:p>
            <a:endParaRPr/>
          </a:p>
        </p:txBody>
      </p:sp>
      <p:sp>
        <p:nvSpPr>
          <p:cNvPr id="5" name="object 5"/>
          <p:cNvSpPr txBox="1"/>
          <p:nvPr/>
        </p:nvSpPr>
        <p:spPr>
          <a:xfrm>
            <a:off x="649987" y="1647745"/>
            <a:ext cx="6665855" cy="4801314"/>
          </a:xfrm>
          <a:prstGeom prst="rect">
            <a:avLst/>
          </a:prstGeom>
        </p:spPr>
        <p:txBody>
          <a:bodyPr vert="horz" wrap="square" lIns="0" tIns="0" rIns="0" bIns="0" rtlCol="0">
            <a:spAutoFit/>
          </a:bodyPr>
          <a:lstStyle/>
          <a:p>
            <a:pPr marL="299085" indent="-286385">
              <a:lnSpc>
                <a:spcPct val="100000"/>
              </a:lnSpc>
              <a:buClr>
                <a:srgbClr val="04A199"/>
              </a:buClr>
              <a:buFont typeface="Arial"/>
              <a:buChar char="•"/>
              <a:tabLst>
                <a:tab pos="299720" algn="l"/>
              </a:tabLst>
            </a:pPr>
            <a:r>
              <a:rPr lang="en-US" sz="2400" spc="-15" dirty="0">
                <a:solidFill>
                  <a:srgbClr val="2B2B2B"/>
                </a:solidFill>
                <a:latin typeface="Arial"/>
                <a:cs typeface="Arial"/>
              </a:rPr>
              <a:t>Originally created by SCAN Foundation for California; now in CA &amp; OH</a:t>
            </a:r>
          </a:p>
          <a:p>
            <a:pPr marL="299085" indent="-286385">
              <a:lnSpc>
                <a:spcPct val="100000"/>
              </a:lnSpc>
              <a:buClr>
                <a:srgbClr val="04A199"/>
              </a:buClr>
              <a:buFont typeface="Arial"/>
              <a:buChar char="•"/>
              <a:tabLst>
                <a:tab pos="299720" algn="l"/>
              </a:tabLst>
            </a:pPr>
            <a:r>
              <a:rPr lang="en-US" sz="2400" spc="-15" dirty="0">
                <a:solidFill>
                  <a:srgbClr val="2B2B2B"/>
                </a:solidFill>
                <a:latin typeface="Arial"/>
                <a:cs typeface="Arial"/>
              </a:rPr>
              <a:t>Walks through different coverage options for people with Medicare &amp; full Medicaid (dual eligibles), including MI Health Link plans, PACE, Medicare Advantage plans, and Original Medicare + MI Choice Waiver</a:t>
            </a:r>
          </a:p>
          <a:p>
            <a:pPr marL="299085" indent="-286385">
              <a:lnSpc>
                <a:spcPct val="100000"/>
              </a:lnSpc>
              <a:buClr>
                <a:srgbClr val="04A199"/>
              </a:buClr>
              <a:buFont typeface="Arial"/>
              <a:buChar char="•"/>
              <a:tabLst>
                <a:tab pos="299720" algn="l"/>
              </a:tabLst>
            </a:pPr>
            <a:r>
              <a:rPr lang="en-US" sz="2400" spc="-15" dirty="0">
                <a:solidFill>
                  <a:srgbClr val="2B2B2B"/>
                </a:solidFill>
                <a:latin typeface="Arial"/>
                <a:cs typeface="Arial"/>
              </a:rPr>
              <a:t>Counselor tools include comparison chart of integrated care options</a:t>
            </a:r>
          </a:p>
          <a:p>
            <a:pPr marL="299085" indent="-286385">
              <a:lnSpc>
                <a:spcPct val="100000"/>
              </a:lnSpc>
              <a:buClr>
                <a:srgbClr val="04A199"/>
              </a:buClr>
              <a:buFont typeface="Arial"/>
              <a:buChar char="•"/>
              <a:tabLst>
                <a:tab pos="299720" algn="l"/>
              </a:tabLst>
            </a:pPr>
            <a:r>
              <a:rPr lang="en-US" sz="2400" spc="-15" dirty="0">
                <a:solidFill>
                  <a:srgbClr val="2B2B2B"/>
                </a:solidFill>
                <a:latin typeface="Arial"/>
                <a:cs typeface="Arial"/>
              </a:rPr>
              <a:t>Going live for Michigan this fall (2022)</a:t>
            </a:r>
          </a:p>
          <a:p>
            <a:pPr marL="299085" indent="-286385">
              <a:lnSpc>
                <a:spcPct val="100000"/>
              </a:lnSpc>
              <a:buClr>
                <a:srgbClr val="04A199"/>
              </a:buClr>
              <a:buFont typeface="Arial"/>
              <a:buChar char="•"/>
              <a:tabLst>
                <a:tab pos="299720" algn="l"/>
              </a:tabLst>
            </a:pPr>
            <a:r>
              <a:rPr lang="en-US" sz="2400" spc="-15" dirty="0">
                <a:solidFill>
                  <a:srgbClr val="2B2B2B"/>
                </a:solidFill>
                <a:latin typeface="Arial"/>
                <a:cs typeface="Arial"/>
              </a:rPr>
              <a:t>Looking for beta testers and counselors to help roll it out</a:t>
            </a:r>
          </a:p>
          <a:p>
            <a:pPr marL="299085" indent="-286385">
              <a:lnSpc>
                <a:spcPct val="100000"/>
              </a:lnSpc>
              <a:buClr>
                <a:srgbClr val="04A199"/>
              </a:buClr>
              <a:buFont typeface="Arial"/>
              <a:buChar char="•"/>
              <a:tabLst>
                <a:tab pos="299720" algn="l"/>
              </a:tabLst>
            </a:pPr>
            <a:endParaRPr lang="en-US" sz="2400" spc="-15" dirty="0">
              <a:solidFill>
                <a:srgbClr val="2B2B2B"/>
              </a:solidFill>
              <a:latin typeface="Arial"/>
              <a:cs typeface="Arial"/>
            </a:endParaRPr>
          </a:p>
        </p:txBody>
      </p:sp>
      <p:sp>
        <p:nvSpPr>
          <p:cNvPr id="7" name="object 7"/>
          <p:cNvSpPr txBox="1"/>
          <p:nvPr/>
        </p:nvSpPr>
        <p:spPr>
          <a:xfrm>
            <a:off x="917244" y="629388"/>
            <a:ext cx="10184581" cy="512448"/>
          </a:xfrm>
          <a:prstGeom prst="rect">
            <a:avLst/>
          </a:prstGeom>
        </p:spPr>
        <p:txBody>
          <a:bodyPr vert="horz" wrap="square" lIns="0" tIns="0" rIns="0" bIns="0" rtlCol="0">
            <a:spAutoFit/>
          </a:bodyPr>
          <a:lstStyle/>
          <a:p>
            <a:pPr>
              <a:lnSpc>
                <a:spcPct val="90000"/>
              </a:lnSpc>
              <a:buClr>
                <a:srgbClr val="0B4A5D"/>
              </a:buClr>
              <a:buSzPts val="3600"/>
            </a:pPr>
            <a:r>
              <a:rPr lang="en-US" sz="3600" b="1" dirty="0">
                <a:solidFill>
                  <a:srgbClr val="0B4A5D"/>
                </a:solidFill>
                <a:latin typeface="Source Serif Pro"/>
                <a:ea typeface="Source Serif Pro"/>
                <a:sym typeface="Source Serif Pro"/>
              </a:rPr>
              <a:t>My Care, My Choice – Coming This Fall to MI!</a:t>
            </a:r>
            <a:endParaRPr sz="3600" b="1" dirty="0">
              <a:solidFill>
                <a:srgbClr val="0B4A5D"/>
              </a:solidFill>
              <a:latin typeface="Source Serif Pro"/>
              <a:ea typeface="Source Serif Pro"/>
              <a:sym typeface="Source Serif Pro"/>
            </a:endParaRPr>
          </a:p>
        </p:txBody>
      </p:sp>
      <p:pic>
        <p:nvPicPr>
          <p:cNvPr id="8" name="Picture 7">
            <a:extLst>
              <a:ext uri="{FF2B5EF4-FFF2-40B4-BE49-F238E27FC236}">
                <a16:creationId xmlns:a16="http://schemas.microsoft.com/office/drawing/2014/main" id="{A0B288AB-BB7B-4B74-9D69-4D32D025F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635" y="1917770"/>
            <a:ext cx="3966255" cy="2822471"/>
          </a:xfrm>
          <a:prstGeom prst="rect">
            <a:avLst/>
          </a:prstGeom>
        </p:spPr>
      </p:pic>
      <p:sp>
        <p:nvSpPr>
          <p:cNvPr id="3" name="TextBox 2">
            <a:extLst>
              <a:ext uri="{FF2B5EF4-FFF2-40B4-BE49-F238E27FC236}">
                <a16:creationId xmlns:a16="http://schemas.microsoft.com/office/drawing/2014/main" id="{A2E41C26-C5C5-430A-B5A1-189EA33DE935}"/>
              </a:ext>
            </a:extLst>
          </p:cNvPr>
          <p:cNvSpPr txBox="1"/>
          <p:nvPr/>
        </p:nvSpPr>
        <p:spPr>
          <a:xfrm>
            <a:off x="8052998" y="5136037"/>
            <a:ext cx="2994813" cy="369332"/>
          </a:xfrm>
          <a:prstGeom prst="rect">
            <a:avLst/>
          </a:prstGeom>
          <a:noFill/>
        </p:spPr>
        <p:txBody>
          <a:bodyPr wrap="square" rtlCol="0">
            <a:spAutoFit/>
          </a:bodyPr>
          <a:lstStyle/>
          <a:p>
            <a:r>
              <a:rPr lang="en-US" dirty="0">
                <a:solidFill>
                  <a:srgbClr val="04A299"/>
                </a:solidFill>
                <a:hlinkClick r:id="rId4">
                  <a:extLst>
                    <a:ext uri="{A12FA001-AC4F-418D-AE19-62706E023703}">
                      <ahyp:hlinkClr xmlns:ahyp="http://schemas.microsoft.com/office/drawing/2018/hyperlinkcolor" val="tx"/>
                    </a:ext>
                  </a:extLst>
                </a:hlinkClick>
              </a:rPr>
              <a:t>www.mycaremychoice.org</a:t>
            </a:r>
            <a:r>
              <a:rPr lang="en-US" dirty="0">
                <a:solidFill>
                  <a:srgbClr val="04A299"/>
                </a:solidFill>
              </a:rPr>
              <a:t> </a:t>
            </a:r>
          </a:p>
        </p:txBody>
      </p:sp>
    </p:spTree>
    <p:extLst>
      <p:ext uri="{BB962C8B-B14F-4D97-AF65-F5344CB8AC3E}">
        <p14:creationId xmlns:p14="http://schemas.microsoft.com/office/powerpoint/2010/main" val="4143620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2E67A8-B61E-9D49-88BF-972D6828DC7D}"/>
              </a:ext>
            </a:extLst>
          </p:cNvPr>
          <p:cNvSpPr>
            <a:spLocks noGrp="1"/>
          </p:cNvSpPr>
          <p:nvPr>
            <p:ph type="body" idx="1"/>
          </p:nvPr>
        </p:nvSpPr>
        <p:spPr>
          <a:xfrm>
            <a:off x="5321300" y="681037"/>
            <a:ext cx="6026150" cy="347663"/>
          </a:xfrm>
        </p:spPr>
        <p:txBody>
          <a:bodyPr/>
          <a:lstStyle/>
          <a:p>
            <a:r>
              <a:rPr lang="en-US" dirty="0"/>
              <a:t>Brandy Bauer</a:t>
            </a:r>
          </a:p>
        </p:txBody>
      </p:sp>
      <p:sp>
        <p:nvSpPr>
          <p:cNvPr id="6" name="Text Placeholder 5">
            <a:extLst>
              <a:ext uri="{FF2B5EF4-FFF2-40B4-BE49-F238E27FC236}">
                <a16:creationId xmlns:a16="http://schemas.microsoft.com/office/drawing/2014/main" id="{8CA7F830-AB08-2245-988F-0A360416C8DD}"/>
              </a:ext>
            </a:extLst>
          </p:cNvPr>
          <p:cNvSpPr>
            <a:spLocks noGrp="1"/>
          </p:cNvSpPr>
          <p:nvPr>
            <p:ph type="body" idx="11"/>
          </p:nvPr>
        </p:nvSpPr>
        <p:spPr>
          <a:xfrm>
            <a:off x="5308600" y="1028701"/>
            <a:ext cx="6051550" cy="1282699"/>
          </a:xfrm>
        </p:spPr>
        <p:txBody>
          <a:bodyPr/>
          <a:lstStyle/>
          <a:p>
            <a:r>
              <a:rPr lang="en-US" dirty="0"/>
              <a:t>Brandy.bauer@ncoa.org</a:t>
            </a:r>
          </a:p>
        </p:txBody>
      </p:sp>
      <p:sp>
        <p:nvSpPr>
          <p:cNvPr id="7" name="Text Placeholder 6">
            <a:extLst>
              <a:ext uri="{FF2B5EF4-FFF2-40B4-BE49-F238E27FC236}">
                <a16:creationId xmlns:a16="http://schemas.microsoft.com/office/drawing/2014/main" id="{38E6AA77-34A8-9840-84EA-C0EAD12C8318}"/>
              </a:ext>
            </a:extLst>
          </p:cNvPr>
          <p:cNvSpPr>
            <a:spLocks noGrp="1"/>
          </p:cNvSpPr>
          <p:nvPr>
            <p:ph type="body" idx="12"/>
          </p:nvPr>
        </p:nvSpPr>
        <p:spPr>
          <a:xfrm>
            <a:off x="5321300" y="2332037"/>
            <a:ext cx="6026150" cy="347663"/>
          </a:xfrm>
        </p:spPr>
        <p:txBody>
          <a:bodyPr/>
          <a:lstStyle/>
          <a:p>
            <a:r>
              <a:rPr lang="en-US" dirty="0"/>
              <a:t>Emily McDonald</a:t>
            </a:r>
          </a:p>
        </p:txBody>
      </p:sp>
      <p:sp>
        <p:nvSpPr>
          <p:cNvPr id="8" name="Text Placeholder 7">
            <a:extLst>
              <a:ext uri="{FF2B5EF4-FFF2-40B4-BE49-F238E27FC236}">
                <a16:creationId xmlns:a16="http://schemas.microsoft.com/office/drawing/2014/main" id="{87D515D1-DA78-1E41-87B4-36F1196148CC}"/>
              </a:ext>
            </a:extLst>
          </p:cNvPr>
          <p:cNvSpPr>
            <a:spLocks noGrp="1"/>
          </p:cNvSpPr>
          <p:nvPr>
            <p:ph type="body" idx="13"/>
          </p:nvPr>
        </p:nvSpPr>
        <p:spPr>
          <a:xfrm>
            <a:off x="5308600" y="2679701"/>
            <a:ext cx="6051550" cy="1282699"/>
          </a:xfrm>
        </p:spPr>
        <p:txBody>
          <a:bodyPr/>
          <a:lstStyle/>
          <a:p>
            <a:r>
              <a:rPr lang="en-US" dirty="0"/>
              <a:t>Emily.mcdonald@ncoa.org</a:t>
            </a:r>
          </a:p>
        </p:txBody>
      </p:sp>
      <p:sp>
        <p:nvSpPr>
          <p:cNvPr id="19" name="Text Placeholder 18">
            <a:extLst>
              <a:ext uri="{FF2B5EF4-FFF2-40B4-BE49-F238E27FC236}">
                <a16:creationId xmlns:a16="http://schemas.microsoft.com/office/drawing/2014/main" id="{FCCC6938-9BD0-F04D-A485-3188C4FE8563}"/>
              </a:ext>
            </a:extLst>
          </p:cNvPr>
          <p:cNvSpPr>
            <a:spLocks noGrp="1"/>
          </p:cNvSpPr>
          <p:nvPr>
            <p:ph type="body" sz="quarter" idx="16"/>
          </p:nvPr>
        </p:nvSpPr>
        <p:spPr>
          <a:xfrm>
            <a:off x="831850" y="681037"/>
            <a:ext cx="3752850" cy="1206500"/>
          </a:xfrm>
        </p:spPr>
        <p:txBody>
          <a:bodyPr/>
          <a:lstStyle/>
          <a:p>
            <a:r>
              <a:rPr lang="en-US" dirty="0"/>
              <a:t>Contact</a:t>
            </a:r>
          </a:p>
        </p:txBody>
      </p:sp>
    </p:spTree>
    <p:extLst>
      <p:ext uri="{BB962C8B-B14F-4D97-AF65-F5344CB8AC3E}">
        <p14:creationId xmlns:p14="http://schemas.microsoft.com/office/powerpoint/2010/main" val="3454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26D9F-1F4F-4D4E-B418-494142303218}"/>
              </a:ext>
            </a:extLst>
          </p:cNvPr>
          <p:cNvSpPr>
            <a:spLocks noGrp="1"/>
          </p:cNvSpPr>
          <p:nvPr>
            <p:ph type="body" sz="quarter" idx="10"/>
          </p:nvPr>
        </p:nvSpPr>
        <p:spPr>
          <a:xfrm>
            <a:off x="917575" y="3614738"/>
            <a:ext cx="4648200" cy="1606968"/>
          </a:xfrm>
        </p:spPr>
        <p:txBody>
          <a:bodyPr/>
          <a:lstStyle/>
          <a:p>
            <a:r>
              <a:rPr lang="en-US"/>
              <a:t>Prevention</a:t>
            </a:r>
          </a:p>
          <a:p>
            <a:r>
              <a:rPr lang="en-US"/>
              <a:t>Physical Health</a:t>
            </a:r>
          </a:p>
          <a:p>
            <a:r>
              <a:rPr lang="en-US"/>
              <a:t>Behavioral Health</a:t>
            </a:r>
          </a:p>
          <a:p>
            <a:r>
              <a:rPr lang="en-US"/>
              <a:t>Aging Mastery</a:t>
            </a:r>
          </a:p>
          <a:p>
            <a:endParaRPr lang="en-US"/>
          </a:p>
        </p:txBody>
      </p:sp>
      <p:sp>
        <p:nvSpPr>
          <p:cNvPr id="3" name="Text Placeholder 2">
            <a:extLst>
              <a:ext uri="{FF2B5EF4-FFF2-40B4-BE49-F238E27FC236}">
                <a16:creationId xmlns:a16="http://schemas.microsoft.com/office/drawing/2014/main" id="{D6175B95-07DC-4565-BBB0-859D2BA52CA7}"/>
              </a:ext>
            </a:extLst>
          </p:cNvPr>
          <p:cNvSpPr>
            <a:spLocks noGrp="1"/>
          </p:cNvSpPr>
          <p:nvPr>
            <p:ph type="body" sz="quarter" idx="11"/>
          </p:nvPr>
        </p:nvSpPr>
        <p:spPr>
          <a:xfrm>
            <a:off x="916820" y="3111141"/>
            <a:ext cx="4648654" cy="479370"/>
          </a:xfrm>
        </p:spPr>
        <p:txBody>
          <a:bodyPr/>
          <a:lstStyle/>
          <a:p>
            <a:r>
              <a:rPr lang="en-US"/>
              <a:t>Healthy Living</a:t>
            </a:r>
          </a:p>
        </p:txBody>
      </p:sp>
      <p:sp>
        <p:nvSpPr>
          <p:cNvPr id="4" name="Text Placeholder 3">
            <a:extLst>
              <a:ext uri="{FF2B5EF4-FFF2-40B4-BE49-F238E27FC236}">
                <a16:creationId xmlns:a16="http://schemas.microsoft.com/office/drawing/2014/main" id="{4EF26521-1BF9-4DEE-AC22-81E5DA5B9CEA}"/>
              </a:ext>
            </a:extLst>
          </p:cNvPr>
          <p:cNvSpPr>
            <a:spLocks noGrp="1"/>
          </p:cNvSpPr>
          <p:nvPr>
            <p:ph type="body" sz="quarter" idx="12"/>
          </p:nvPr>
        </p:nvSpPr>
        <p:spPr>
          <a:xfrm>
            <a:off x="6142038" y="3614739"/>
            <a:ext cx="4881562" cy="1502885"/>
          </a:xfrm>
        </p:spPr>
        <p:txBody>
          <a:bodyPr/>
          <a:lstStyle/>
          <a:p>
            <a:r>
              <a:rPr lang="en-US" dirty="0"/>
              <a:t>Benefits Enrollment</a:t>
            </a:r>
          </a:p>
          <a:p>
            <a:r>
              <a:rPr lang="en-US" dirty="0"/>
              <a:t>Money Management</a:t>
            </a:r>
          </a:p>
          <a:p>
            <a:r>
              <a:rPr lang="en-US" dirty="0"/>
              <a:t>Job Training</a:t>
            </a:r>
          </a:p>
          <a:p>
            <a:r>
              <a:rPr lang="en-US" dirty="0"/>
              <a:t>Retirement Planning</a:t>
            </a:r>
          </a:p>
        </p:txBody>
      </p:sp>
      <p:sp>
        <p:nvSpPr>
          <p:cNvPr id="5" name="Text Placeholder 4">
            <a:extLst>
              <a:ext uri="{FF2B5EF4-FFF2-40B4-BE49-F238E27FC236}">
                <a16:creationId xmlns:a16="http://schemas.microsoft.com/office/drawing/2014/main" id="{DA93182A-166B-45B9-92AA-E8A9C16F5C31}"/>
              </a:ext>
            </a:extLst>
          </p:cNvPr>
          <p:cNvSpPr>
            <a:spLocks noGrp="1"/>
          </p:cNvSpPr>
          <p:nvPr>
            <p:ph type="body" sz="quarter" idx="13"/>
          </p:nvPr>
        </p:nvSpPr>
        <p:spPr>
          <a:xfrm>
            <a:off x="6141963" y="3111140"/>
            <a:ext cx="4882330" cy="479371"/>
          </a:xfrm>
        </p:spPr>
        <p:txBody>
          <a:bodyPr/>
          <a:lstStyle/>
          <a:p>
            <a:r>
              <a:rPr lang="en-US"/>
              <a:t>Financial Security</a:t>
            </a:r>
          </a:p>
        </p:txBody>
      </p:sp>
      <p:sp>
        <p:nvSpPr>
          <p:cNvPr id="6" name="Title 5">
            <a:extLst>
              <a:ext uri="{FF2B5EF4-FFF2-40B4-BE49-F238E27FC236}">
                <a16:creationId xmlns:a16="http://schemas.microsoft.com/office/drawing/2014/main" id="{64F005C9-9400-4847-8154-891EAC1ABEB6}"/>
              </a:ext>
            </a:extLst>
          </p:cNvPr>
          <p:cNvSpPr>
            <a:spLocks noGrp="1"/>
          </p:cNvSpPr>
          <p:nvPr>
            <p:ph type="title"/>
          </p:nvPr>
        </p:nvSpPr>
        <p:spPr>
          <a:xfrm>
            <a:off x="838200" y="1"/>
            <a:ext cx="10082963" cy="1789042"/>
          </a:xfrm>
        </p:spPr>
        <p:txBody>
          <a:bodyPr/>
          <a:lstStyle/>
          <a:p>
            <a:r>
              <a:rPr lang="en-US" sz="3600" dirty="0"/>
              <a:t>Our Focus Areas</a:t>
            </a:r>
          </a:p>
        </p:txBody>
      </p:sp>
      <p:pic>
        <p:nvPicPr>
          <p:cNvPr id="8" name="Picture 7" descr="Icon&#10;&#10;Description automatically generated">
            <a:extLst>
              <a:ext uri="{FF2B5EF4-FFF2-40B4-BE49-F238E27FC236}">
                <a16:creationId xmlns:a16="http://schemas.microsoft.com/office/drawing/2014/main" id="{DD05025C-08B4-488F-BFDF-B5502C1F0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2268" y="2140058"/>
            <a:ext cx="826127" cy="826127"/>
          </a:xfrm>
          <a:prstGeom prst="rect">
            <a:avLst/>
          </a:prstGeom>
        </p:spPr>
      </p:pic>
      <p:pic>
        <p:nvPicPr>
          <p:cNvPr id="10" name="Picture 9" descr="Icon&#10;&#10;Description automatically generated">
            <a:extLst>
              <a:ext uri="{FF2B5EF4-FFF2-40B4-BE49-F238E27FC236}">
                <a16:creationId xmlns:a16="http://schemas.microsoft.com/office/drawing/2014/main" id="{BD5C8CF8-E127-4A63-9310-8C86C34C57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0175" y="2115455"/>
            <a:ext cx="826126" cy="826126"/>
          </a:xfrm>
          <a:prstGeom prst="rect">
            <a:avLst/>
          </a:prstGeom>
        </p:spPr>
      </p:pic>
      <p:pic>
        <p:nvPicPr>
          <p:cNvPr id="12" name="Picture 11" descr="A picture containing grass, person, outdoor, holding&#10;&#10;Description automatically generated">
            <a:extLst>
              <a:ext uri="{FF2B5EF4-FFF2-40B4-BE49-F238E27FC236}">
                <a16:creationId xmlns:a16="http://schemas.microsoft.com/office/drawing/2014/main" id="{2C564BC8-8F5D-48CB-A727-24BF3040517D}"/>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l="20991" t="613" r="1118" b="-613"/>
          <a:stretch/>
        </p:blipFill>
        <p:spPr>
          <a:xfrm>
            <a:off x="3118076" y="3134891"/>
            <a:ext cx="2160000" cy="1840230"/>
          </a:xfrm>
          <a:prstGeom prst="rect">
            <a:avLst/>
          </a:prstGeom>
        </p:spPr>
      </p:pic>
      <p:pic>
        <p:nvPicPr>
          <p:cNvPr id="14" name="Picture 13" descr="A person sitting at a desk in front of a window&#10;&#10;Description automatically generated">
            <a:extLst>
              <a:ext uri="{FF2B5EF4-FFF2-40B4-BE49-F238E27FC236}">
                <a16:creationId xmlns:a16="http://schemas.microsoft.com/office/drawing/2014/main" id="{DF3EDAC4-FACB-4855-B455-5BE6A47405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550" t="613" r="14148" b="-613"/>
          <a:stretch/>
        </p:blipFill>
        <p:spPr>
          <a:xfrm>
            <a:off x="8761163" y="3134891"/>
            <a:ext cx="2160000" cy="1840230"/>
          </a:xfrm>
          <a:prstGeom prst="rect">
            <a:avLst/>
          </a:prstGeom>
        </p:spPr>
      </p:pic>
    </p:spTree>
    <p:extLst>
      <p:ext uri="{BB962C8B-B14F-4D97-AF65-F5344CB8AC3E}">
        <p14:creationId xmlns:p14="http://schemas.microsoft.com/office/powerpoint/2010/main" val="301857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F66BC50-A16D-2A48-94DC-EA831008A7D6}"/>
              </a:ext>
            </a:extLst>
          </p:cNvPr>
          <p:cNvSpPr>
            <a:spLocks noGrp="1"/>
          </p:cNvSpPr>
          <p:nvPr>
            <p:ph type="body" sz="quarter" idx="10"/>
          </p:nvPr>
        </p:nvSpPr>
        <p:spPr>
          <a:xfrm>
            <a:off x="725213" y="681038"/>
            <a:ext cx="3751537" cy="2638426"/>
          </a:xfrm>
        </p:spPr>
        <p:txBody>
          <a:bodyPr/>
          <a:lstStyle/>
          <a:p>
            <a:r>
              <a:rPr lang="en-US" dirty="0"/>
              <a:t>Agenda</a:t>
            </a:r>
          </a:p>
        </p:txBody>
      </p:sp>
      <p:graphicFrame>
        <p:nvGraphicFramePr>
          <p:cNvPr id="26" name="Table">
            <a:extLst>
              <a:ext uri="{FF2B5EF4-FFF2-40B4-BE49-F238E27FC236}">
                <a16:creationId xmlns:a16="http://schemas.microsoft.com/office/drawing/2014/main" id="{FD204646-3C3B-D342-8507-A039B6837E18}"/>
              </a:ext>
            </a:extLst>
          </p:cNvPr>
          <p:cNvGraphicFramePr>
            <a:graphicFrameLocks noGrp="1"/>
          </p:cNvGraphicFramePr>
          <p:nvPr>
            <p:extLst>
              <p:ext uri="{D42A27DB-BD31-4B8C-83A1-F6EECF244321}">
                <p14:modId xmlns:p14="http://schemas.microsoft.com/office/powerpoint/2010/main" val="4226061375"/>
              </p:ext>
            </p:extLst>
          </p:nvPr>
        </p:nvGraphicFramePr>
        <p:xfrm>
          <a:off x="5321300" y="607554"/>
          <a:ext cx="6335711" cy="5440907"/>
        </p:xfrm>
        <a:graphic>
          <a:graphicData uri="http://schemas.openxmlformats.org/drawingml/2006/table">
            <a:tbl>
              <a:tblPr>
                <a:effectLst/>
              </a:tblPr>
              <a:tblGrid>
                <a:gridCol w="6335711">
                  <a:extLst>
                    <a:ext uri="{9D8B030D-6E8A-4147-A177-3AD203B41FA5}">
                      <a16:colId xmlns:a16="http://schemas.microsoft.com/office/drawing/2014/main" val="1415697778"/>
                    </a:ext>
                  </a:extLst>
                </a:gridCol>
              </a:tblGrid>
              <a:tr h="1091123">
                <a:tc>
                  <a:txBody>
                    <a:bodyPr/>
                    <a:lstStyle/>
                    <a:p>
                      <a:pPr marL="288925" lvl="0" indent="-288925" algn="l">
                        <a:lnSpc>
                          <a:spcPct val="110000"/>
                        </a:lnSpc>
                        <a:spcBef>
                          <a:spcPts val="4000"/>
                        </a:spcBef>
                        <a:buNone/>
                        <a:defRPr sz="4400" spc="-88">
                          <a:solidFill>
                            <a:srgbClr val="000000"/>
                          </a:solidFill>
                          <a:latin typeface="Arial"/>
                        </a:defRPr>
                      </a:pPr>
                      <a:r>
                        <a:rPr lang="en-US" sz="1800" b="0" i="0" spc="0" dirty="0">
                          <a:solidFill>
                            <a:srgbClr val="FAFAFA"/>
                          </a:solidFill>
                          <a:latin typeface="Arial" pitchFamily="34"/>
                          <a:cs typeface="Arial" pitchFamily="34"/>
                        </a:rPr>
                        <a:t>1. What is BenefitsCheckUp: Overview &amp; Comparison with MI Bridges</a:t>
                      </a:r>
                      <a:endParaRPr lang="en-US" sz="1800" b="0" i="0" spc="0" dirty="0">
                        <a:solidFill>
                          <a:srgbClr val="FAFAFA"/>
                        </a:solidFill>
                        <a:latin typeface="Arial" pitchFamily="34"/>
                        <a:ea typeface="Arimo Regular"/>
                        <a:cs typeface="Arial" pitchFamily="34"/>
                      </a:endParaRPr>
                    </a:p>
                  </a:txBody>
                  <a:tcPr marL="0" marR="0" marT="0" marB="0" anchor="ctr">
                    <a:lnL w="12700" cmpd="sng">
                      <a:noFill/>
                      <a:prstDash val="solid"/>
                    </a:lnL>
                    <a:lnR w="12700" cmpd="sng">
                      <a:noFill/>
                      <a:prstDash val="solid"/>
                    </a:lnR>
                    <a:lnT w="12700" cmpd="sng">
                      <a:noFill/>
                      <a:prstDash val="soli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106383"/>
                  </a:ext>
                </a:extLst>
              </a:tr>
              <a:tr h="1076415">
                <a:tc>
                  <a:txBody>
                    <a:bodyPr/>
                    <a:lstStyle/>
                    <a:p>
                      <a:pPr lvl="0" algn="l">
                        <a:lnSpc>
                          <a:spcPct val="110000"/>
                        </a:lnSpc>
                        <a:spcBef>
                          <a:spcPts val="4000"/>
                        </a:spcBef>
                        <a:buNone/>
                        <a:defRPr sz="1800" spc="0">
                          <a:solidFill>
                            <a:srgbClr val="000000"/>
                          </a:solidFill>
                        </a:defRPr>
                      </a:pPr>
                      <a:r>
                        <a:rPr lang="en-US" sz="1800" b="0" i="0" spc="0" dirty="0">
                          <a:solidFill>
                            <a:srgbClr val="FAFAFA"/>
                          </a:solidFill>
                          <a:latin typeface="Arial" pitchFamily="34"/>
                          <a:ea typeface="Arimo Regular"/>
                          <a:cs typeface="Arial" pitchFamily="34"/>
                        </a:rPr>
                        <a:t>2. </a:t>
                      </a:r>
                      <a:r>
                        <a:rPr lang="en-US" sz="1800" b="0" i="0" spc="0" dirty="0">
                          <a:solidFill>
                            <a:srgbClr val="FAFAFA"/>
                          </a:solidFill>
                          <a:latin typeface="Arial" pitchFamily="34"/>
                          <a:cs typeface="Arial" pitchFamily="34"/>
                        </a:rPr>
                        <a:t>Quick Search for Resources</a:t>
                      </a:r>
                      <a:endParaRPr lang="en-US" sz="1800" b="0" i="0" spc="0" dirty="0">
                        <a:solidFill>
                          <a:srgbClr val="FAFAFA"/>
                        </a:solidFill>
                        <a:latin typeface="Arial" pitchFamily="34"/>
                        <a:ea typeface="Arimo Regular"/>
                        <a:cs typeface="Arial" pitchFamily="34"/>
                      </a:endParaRPr>
                    </a:p>
                  </a:txBody>
                  <a:tcPr marL="0" marR="0" marT="0" marB="0"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668940"/>
                  </a:ext>
                </a:extLst>
              </a:tr>
              <a:tr h="1091123">
                <a:tc>
                  <a:txBody>
                    <a:bodyPr/>
                    <a:lstStyle/>
                    <a:p>
                      <a:pPr lvl="0" algn="l">
                        <a:lnSpc>
                          <a:spcPct val="110000"/>
                        </a:lnSpc>
                        <a:spcBef>
                          <a:spcPts val="4000"/>
                        </a:spcBef>
                        <a:buNone/>
                        <a:defRPr sz="4400" spc="-88">
                          <a:solidFill>
                            <a:srgbClr val="000000"/>
                          </a:solidFill>
                          <a:latin typeface="Arial"/>
                        </a:defRPr>
                      </a:pPr>
                      <a:r>
                        <a:rPr lang="en-US" sz="1800" b="0" i="0" spc="0" dirty="0">
                          <a:solidFill>
                            <a:srgbClr val="FAFAFA"/>
                          </a:solidFill>
                          <a:latin typeface="Arial" pitchFamily="34"/>
                          <a:cs typeface="Arial" pitchFamily="34"/>
                        </a:rPr>
                        <a:t>3. </a:t>
                      </a:r>
                      <a:r>
                        <a:rPr lang="en-US" sz="1800" b="0" i="0" spc="0" dirty="0">
                          <a:solidFill>
                            <a:srgbClr val="FAFAFA"/>
                          </a:solidFill>
                          <a:latin typeface="Arial" pitchFamily="34"/>
                          <a:ea typeface="Arimo Regular"/>
                          <a:cs typeface="Arial" pitchFamily="34"/>
                        </a:rPr>
                        <a:t>Comprehensive Screening</a:t>
                      </a:r>
                    </a:p>
                  </a:txBody>
                  <a:tcPr marL="0" marR="0" marT="0" marB="0"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1483036"/>
                  </a:ext>
                </a:extLst>
              </a:tr>
              <a:tr h="1091123">
                <a:tc>
                  <a:txBody>
                    <a:bodyPr/>
                    <a:lstStyle/>
                    <a:p>
                      <a:pPr lvl="0" algn="l">
                        <a:lnSpc>
                          <a:spcPct val="110000"/>
                        </a:lnSpc>
                        <a:spcBef>
                          <a:spcPts val="4000"/>
                        </a:spcBef>
                        <a:buNone/>
                        <a:defRPr sz="1800" spc="0">
                          <a:solidFill>
                            <a:srgbClr val="000000"/>
                          </a:solidFill>
                        </a:defRPr>
                      </a:pPr>
                      <a:r>
                        <a:rPr lang="en-US" sz="1800" b="0" i="0" spc="0" dirty="0">
                          <a:solidFill>
                            <a:srgbClr val="FAFAFA"/>
                          </a:solidFill>
                          <a:latin typeface="Arial" pitchFamily="34"/>
                          <a:ea typeface="Arimo Regular"/>
                          <a:cs typeface="Arial" pitchFamily="34"/>
                        </a:rPr>
                        <a:t>4. Case Scenarios: Helping Clients with Complex Needs</a:t>
                      </a:r>
                    </a:p>
                  </a:txBody>
                  <a:tcPr marL="0" marR="0" marT="0" marB="0"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79216"/>
                  </a:ext>
                </a:extLst>
              </a:tr>
              <a:tr h="1091123">
                <a:tc>
                  <a:txBody>
                    <a:bodyPr/>
                    <a:lstStyle/>
                    <a:p>
                      <a:pPr lvl="0" algn="l">
                        <a:lnSpc>
                          <a:spcPct val="110000"/>
                        </a:lnSpc>
                        <a:spcBef>
                          <a:spcPts val="4000"/>
                        </a:spcBef>
                        <a:buNone/>
                        <a:defRPr sz="1800" spc="0">
                          <a:solidFill>
                            <a:srgbClr val="000000"/>
                          </a:solidFill>
                        </a:defRPr>
                      </a:pPr>
                      <a:r>
                        <a:rPr lang="en-US" sz="1800" b="0" i="0" spc="0" dirty="0">
                          <a:solidFill>
                            <a:srgbClr val="FAFAFA"/>
                          </a:solidFill>
                          <a:latin typeface="Arial" pitchFamily="34"/>
                          <a:ea typeface="Arimo Regular"/>
                          <a:cs typeface="Arial" pitchFamily="34"/>
                        </a:rPr>
                        <a:t>5. Other Resources (Including a New Tool for Michigan)</a:t>
                      </a:r>
                    </a:p>
                  </a:txBody>
                  <a:tcPr marL="0" marR="0" marT="0" marB="0" anchor="ctr">
                    <a:lnL w="12700" cmpd="sng">
                      <a:noFill/>
                      <a:prstDash val="solid"/>
                    </a:lnL>
                    <a:lnR w="12700" cmpd="sng">
                      <a:noFill/>
                      <a:prstDash val="solid"/>
                    </a:lnR>
                    <a:lnT w="12700" cap="flat" cmpd="sng" algn="ctr">
                      <a:solidFill>
                        <a:schemeClr val="bg2"/>
                      </a:solid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874861"/>
                  </a:ext>
                </a:extLst>
              </a:tr>
            </a:tbl>
          </a:graphicData>
        </a:graphic>
      </p:graphicFrame>
    </p:spTree>
    <p:extLst>
      <p:ext uri="{BB962C8B-B14F-4D97-AF65-F5344CB8AC3E}">
        <p14:creationId xmlns:p14="http://schemas.microsoft.com/office/powerpoint/2010/main" val="54624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75CBB-6A2B-F347-90D4-E31E95F750B5}"/>
              </a:ext>
            </a:extLst>
          </p:cNvPr>
          <p:cNvSpPr>
            <a:spLocks noGrp="1"/>
          </p:cNvSpPr>
          <p:nvPr>
            <p:ph type="body" sz="quarter" idx="10"/>
          </p:nvPr>
        </p:nvSpPr>
        <p:spPr>
          <a:xfrm>
            <a:off x="703385" y="219247"/>
            <a:ext cx="10436469" cy="914962"/>
          </a:xfrm>
        </p:spPr>
        <p:txBody>
          <a:bodyPr/>
          <a:lstStyle/>
          <a:p>
            <a:r>
              <a:rPr lang="en-US" dirty="0"/>
              <a:t>Poll: What are the most common benefits you help seniors with?</a:t>
            </a:r>
          </a:p>
        </p:txBody>
      </p:sp>
      <p:sp>
        <p:nvSpPr>
          <p:cNvPr id="6" name="Text Placeholder 5">
            <a:extLst>
              <a:ext uri="{FF2B5EF4-FFF2-40B4-BE49-F238E27FC236}">
                <a16:creationId xmlns:a16="http://schemas.microsoft.com/office/drawing/2014/main" id="{219A7E54-AAE0-2D45-86F0-075F89DFD79B}"/>
              </a:ext>
            </a:extLst>
          </p:cNvPr>
          <p:cNvSpPr>
            <a:spLocks noGrp="1"/>
          </p:cNvSpPr>
          <p:nvPr>
            <p:ph type="body" sz="quarter" idx="12"/>
          </p:nvPr>
        </p:nvSpPr>
        <p:spPr>
          <a:xfrm>
            <a:off x="1822450" y="2025182"/>
            <a:ext cx="8372475" cy="4264494"/>
          </a:xfrm>
        </p:spPr>
        <p:txBody>
          <a:bodyPr/>
          <a:lstStyle/>
          <a:p>
            <a:pPr lvl="2">
              <a:spcAft>
                <a:spcPts val="600"/>
              </a:spcAft>
            </a:pPr>
            <a:r>
              <a:rPr lang="en-US" sz="2800" dirty="0"/>
              <a:t>Medicaid</a:t>
            </a:r>
          </a:p>
          <a:p>
            <a:pPr lvl="2">
              <a:spcAft>
                <a:spcPts val="600"/>
              </a:spcAft>
            </a:pPr>
            <a:r>
              <a:rPr lang="en-US" sz="2800" dirty="0"/>
              <a:t>Medicare Savings Programs</a:t>
            </a:r>
          </a:p>
          <a:p>
            <a:pPr lvl="2">
              <a:spcAft>
                <a:spcPts val="600"/>
              </a:spcAft>
            </a:pPr>
            <a:r>
              <a:rPr lang="en-US" sz="2800" dirty="0"/>
              <a:t>Other Prescription/Health Care Programs</a:t>
            </a:r>
          </a:p>
          <a:p>
            <a:pPr lvl="2">
              <a:spcAft>
                <a:spcPts val="600"/>
              </a:spcAft>
            </a:pPr>
            <a:r>
              <a:rPr lang="en-US" sz="2800" dirty="0"/>
              <a:t>Food Assistance</a:t>
            </a:r>
          </a:p>
          <a:p>
            <a:pPr lvl="2">
              <a:spcAft>
                <a:spcPts val="600"/>
              </a:spcAft>
            </a:pPr>
            <a:r>
              <a:rPr lang="en-US" sz="2800" dirty="0"/>
              <a:t>Utility Assistance</a:t>
            </a:r>
          </a:p>
          <a:p>
            <a:pPr lvl="2">
              <a:spcAft>
                <a:spcPts val="600"/>
              </a:spcAft>
            </a:pPr>
            <a:r>
              <a:rPr lang="en-US" sz="2800" dirty="0"/>
              <a:t>Housing</a:t>
            </a:r>
          </a:p>
          <a:p>
            <a:pPr lvl="2">
              <a:spcAft>
                <a:spcPts val="600"/>
              </a:spcAft>
            </a:pPr>
            <a:r>
              <a:rPr lang="en-US" sz="2800" dirty="0"/>
              <a:t>Others?</a:t>
            </a:r>
          </a:p>
          <a:p>
            <a:pPr marL="685800" lvl="4" indent="0">
              <a:buNone/>
            </a:pPr>
            <a:endParaRPr lang="en-US" dirty="0"/>
          </a:p>
        </p:txBody>
      </p:sp>
    </p:spTree>
    <p:extLst>
      <p:ext uri="{BB962C8B-B14F-4D97-AF65-F5344CB8AC3E}">
        <p14:creationId xmlns:p14="http://schemas.microsoft.com/office/powerpoint/2010/main" val="383335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2CE6C-2618-CB49-87BF-1F4D8CB5CED1}"/>
              </a:ext>
            </a:extLst>
          </p:cNvPr>
          <p:cNvSpPr>
            <a:spLocks noGrp="1"/>
          </p:cNvSpPr>
          <p:nvPr>
            <p:ph type="body" sz="quarter" idx="10"/>
          </p:nvPr>
        </p:nvSpPr>
        <p:spPr>
          <a:xfrm>
            <a:off x="2141213" y="1455007"/>
            <a:ext cx="7696200" cy="906266"/>
          </a:xfrm>
        </p:spPr>
        <p:txBody>
          <a:bodyPr/>
          <a:lstStyle/>
          <a:p>
            <a:pPr marL="0" indent="0" algn="ctr">
              <a:buSzPct val="100000"/>
              <a:buNone/>
            </a:pPr>
            <a:r>
              <a:rPr lang="en-US" sz="2800" dirty="0">
                <a:solidFill>
                  <a:srgbClr val="04A299"/>
                </a:solidFill>
                <a:hlinkClick r:id="rId3">
                  <a:extLst>
                    <a:ext uri="{A12FA001-AC4F-418D-AE19-62706E023703}">
                      <ahyp:hlinkClr xmlns:ahyp="http://schemas.microsoft.com/office/drawing/2018/hyperlinkcolor" val="tx"/>
                    </a:ext>
                  </a:extLst>
                </a:hlinkClick>
              </a:rPr>
              <a:t>www.BenefitsCheckUp.org</a:t>
            </a:r>
            <a:br>
              <a:rPr lang="en-US" sz="2800" dirty="0">
                <a:solidFill>
                  <a:srgbClr val="04A299"/>
                </a:solidFill>
              </a:rPr>
            </a:br>
            <a:r>
              <a:rPr lang="en-US" sz="2800" dirty="0"/>
              <a:t>Also in Spanish: </a:t>
            </a:r>
            <a:r>
              <a:rPr lang="en-US" sz="2800" dirty="0">
                <a:solidFill>
                  <a:srgbClr val="04A299"/>
                </a:solidFill>
                <a:hlinkClick r:id="rId4">
                  <a:extLst>
                    <a:ext uri="{A12FA001-AC4F-418D-AE19-62706E023703}">
                      <ahyp:hlinkClr xmlns:ahyp="http://schemas.microsoft.com/office/drawing/2018/hyperlinkcolor" val="tx"/>
                    </a:ext>
                  </a:extLst>
                </a:hlinkClick>
              </a:rPr>
              <a:t>www.BuscaBeneficios.org</a:t>
            </a:r>
            <a:endParaRPr lang="en-US" sz="2800" dirty="0"/>
          </a:p>
          <a:p>
            <a:pPr marL="0" indent="0" algn="ctr">
              <a:buSzPct val="100000"/>
              <a:buNone/>
            </a:pPr>
            <a:endParaRPr lang="en-US" sz="2800" dirty="0">
              <a:solidFill>
                <a:srgbClr val="04A299"/>
              </a:solidFill>
            </a:endParaRPr>
          </a:p>
          <a:p>
            <a:pPr marL="0" indent="0">
              <a:buSzPct val="100000"/>
              <a:buNone/>
            </a:pPr>
            <a:endParaRPr lang="en-US" sz="2800" dirty="0">
              <a:solidFill>
                <a:srgbClr val="04A299"/>
              </a:solidFill>
            </a:endParaRPr>
          </a:p>
        </p:txBody>
      </p:sp>
      <p:sp>
        <p:nvSpPr>
          <p:cNvPr id="4" name="Title 3">
            <a:extLst>
              <a:ext uri="{FF2B5EF4-FFF2-40B4-BE49-F238E27FC236}">
                <a16:creationId xmlns:a16="http://schemas.microsoft.com/office/drawing/2014/main" id="{4F353A8E-A106-0441-8558-3640F3467501}"/>
              </a:ext>
            </a:extLst>
          </p:cNvPr>
          <p:cNvSpPr>
            <a:spLocks noGrp="1"/>
          </p:cNvSpPr>
          <p:nvPr>
            <p:ph type="title"/>
          </p:nvPr>
        </p:nvSpPr>
        <p:spPr>
          <a:xfrm>
            <a:off x="868848" y="243622"/>
            <a:ext cx="9131589" cy="1211385"/>
          </a:xfrm>
        </p:spPr>
        <p:txBody>
          <a:bodyPr/>
          <a:lstStyle/>
          <a:p>
            <a:r>
              <a:rPr lang="en-US" sz="4000" dirty="0"/>
              <a:t>BenefitsCheckUp</a:t>
            </a:r>
            <a:endParaRPr lang="en-US" dirty="0"/>
          </a:p>
        </p:txBody>
      </p:sp>
      <p:pic>
        <p:nvPicPr>
          <p:cNvPr id="6" name="Picture 5">
            <a:extLst>
              <a:ext uri="{FF2B5EF4-FFF2-40B4-BE49-F238E27FC236}">
                <a16:creationId xmlns:a16="http://schemas.microsoft.com/office/drawing/2014/main" id="{2AEA67F4-C40A-4744-954F-1B9F1F3C0F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6751" y="2666392"/>
            <a:ext cx="7840662" cy="3631464"/>
          </a:xfrm>
          <a:prstGeom prst="rect">
            <a:avLst/>
          </a:prstGeom>
        </p:spPr>
      </p:pic>
    </p:spTree>
    <p:extLst>
      <p:ext uri="{BB962C8B-B14F-4D97-AF65-F5344CB8AC3E}">
        <p14:creationId xmlns:p14="http://schemas.microsoft.com/office/powerpoint/2010/main" val="4318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FD98C-8063-174A-AE70-5839D982AEB9}"/>
              </a:ext>
            </a:extLst>
          </p:cNvPr>
          <p:cNvSpPr>
            <a:spLocks noGrp="1"/>
          </p:cNvSpPr>
          <p:nvPr>
            <p:ph type="body" sz="quarter" idx="11"/>
          </p:nvPr>
        </p:nvSpPr>
        <p:spPr>
          <a:xfrm>
            <a:off x="884944" y="1534169"/>
            <a:ext cx="4791076" cy="674688"/>
          </a:xfrm>
        </p:spPr>
        <p:txBody>
          <a:bodyPr/>
          <a:lstStyle/>
          <a:p>
            <a:r>
              <a:rPr lang="en-US" dirty="0"/>
              <a:t>newmibridges.michigan.gov</a:t>
            </a:r>
          </a:p>
        </p:txBody>
      </p:sp>
      <p:sp>
        <p:nvSpPr>
          <p:cNvPr id="4" name="Title 3">
            <a:extLst>
              <a:ext uri="{FF2B5EF4-FFF2-40B4-BE49-F238E27FC236}">
                <a16:creationId xmlns:a16="http://schemas.microsoft.com/office/drawing/2014/main" id="{4F353A8E-A106-0441-8558-3640F3467501}"/>
              </a:ext>
            </a:extLst>
          </p:cNvPr>
          <p:cNvSpPr>
            <a:spLocks noGrp="1"/>
          </p:cNvSpPr>
          <p:nvPr>
            <p:ph type="title"/>
          </p:nvPr>
        </p:nvSpPr>
        <p:spPr>
          <a:xfrm>
            <a:off x="731522" y="459519"/>
            <a:ext cx="10393678" cy="674688"/>
          </a:xfrm>
        </p:spPr>
        <p:txBody>
          <a:bodyPr/>
          <a:lstStyle/>
          <a:p>
            <a:r>
              <a:rPr lang="en-US" dirty="0"/>
              <a:t>MI Bridges vs. BenefitsCheckUp</a:t>
            </a:r>
          </a:p>
        </p:txBody>
      </p:sp>
      <p:sp>
        <p:nvSpPr>
          <p:cNvPr id="5" name="Text Placeholder 4">
            <a:extLst>
              <a:ext uri="{FF2B5EF4-FFF2-40B4-BE49-F238E27FC236}">
                <a16:creationId xmlns:a16="http://schemas.microsoft.com/office/drawing/2014/main" id="{196144C1-F1DE-0745-98C3-53AA2D5C233B}"/>
              </a:ext>
            </a:extLst>
          </p:cNvPr>
          <p:cNvSpPr>
            <a:spLocks noGrp="1"/>
          </p:cNvSpPr>
          <p:nvPr>
            <p:ph type="body" sz="quarter" idx="12"/>
          </p:nvPr>
        </p:nvSpPr>
        <p:spPr>
          <a:xfrm>
            <a:off x="6604384" y="1476084"/>
            <a:ext cx="4921250" cy="674688"/>
          </a:xfrm>
        </p:spPr>
        <p:txBody>
          <a:bodyPr/>
          <a:lstStyle/>
          <a:p>
            <a:r>
              <a:rPr lang="en-US" dirty="0"/>
              <a:t>www.BenefitsCheckUp.org</a:t>
            </a:r>
          </a:p>
        </p:txBody>
      </p:sp>
      <p:sp>
        <p:nvSpPr>
          <p:cNvPr id="20" name="Text Placeholder 19">
            <a:extLst>
              <a:ext uri="{FF2B5EF4-FFF2-40B4-BE49-F238E27FC236}">
                <a16:creationId xmlns:a16="http://schemas.microsoft.com/office/drawing/2014/main" id="{FCF62867-E77D-734E-9F7C-4EAEF56757B0}"/>
              </a:ext>
            </a:extLst>
          </p:cNvPr>
          <p:cNvSpPr>
            <a:spLocks noGrp="1"/>
          </p:cNvSpPr>
          <p:nvPr>
            <p:ph type="body" sz="quarter" idx="17"/>
          </p:nvPr>
        </p:nvSpPr>
        <p:spPr>
          <a:xfrm>
            <a:off x="731522" y="2307479"/>
            <a:ext cx="4791076" cy="3931397"/>
          </a:xfrm>
        </p:spPr>
        <p:txBody>
          <a:bodyPr/>
          <a:lstStyle/>
          <a:p>
            <a:pPr lvl="5"/>
            <a:r>
              <a:rPr lang="en-US" sz="2000" dirty="0"/>
              <a:t>Requires site registration to search for resources and apply for programs</a:t>
            </a:r>
          </a:p>
          <a:p>
            <a:pPr lvl="5"/>
            <a:r>
              <a:rPr lang="en-US" sz="2000" dirty="0"/>
              <a:t>Portal for Michiganders of all ages</a:t>
            </a:r>
          </a:p>
          <a:p>
            <a:pPr lvl="5"/>
            <a:r>
              <a:rPr lang="en-US" sz="2000" dirty="0"/>
              <a:t>Focuses exclusively on Michigan programs</a:t>
            </a:r>
          </a:p>
          <a:p>
            <a:pPr lvl="5"/>
            <a:r>
              <a:rPr lang="en-US" sz="2000" dirty="0"/>
              <a:t>Available in English, Spanish &amp; Arabic</a:t>
            </a:r>
          </a:p>
          <a:p>
            <a:pPr lvl="5"/>
            <a:r>
              <a:rPr lang="en-US" sz="2000" dirty="0"/>
              <a:t>Focus is on application and case management (document upload, tracking benefits &amp; renewals)</a:t>
            </a:r>
          </a:p>
          <a:p>
            <a:pPr lvl="5"/>
            <a:endParaRPr lang="en-US" dirty="0"/>
          </a:p>
          <a:p>
            <a:pPr lvl="5"/>
            <a:endParaRPr lang="en-US" dirty="0"/>
          </a:p>
          <a:p>
            <a:endParaRPr lang="en-US" dirty="0"/>
          </a:p>
        </p:txBody>
      </p:sp>
      <p:sp>
        <p:nvSpPr>
          <p:cNvPr id="34" name="Text Placeholder 33">
            <a:extLst>
              <a:ext uri="{FF2B5EF4-FFF2-40B4-BE49-F238E27FC236}">
                <a16:creationId xmlns:a16="http://schemas.microsoft.com/office/drawing/2014/main" id="{A5E19179-0E47-1C43-BBC3-721168148530}"/>
              </a:ext>
            </a:extLst>
          </p:cNvPr>
          <p:cNvSpPr>
            <a:spLocks noGrp="1"/>
          </p:cNvSpPr>
          <p:nvPr>
            <p:ph type="body" sz="quarter" idx="18"/>
          </p:nvPr>
        </p:nvSpPr>
        <p:spPr>
          <a:xfrm>
            <a:off x="6432549" y="2252247"/>
            <a:ext cx="5288953" cy="3975515"/>
          </a:xfrm>
        </p:spPr>
        <p:txBody>
          <a:bodyPr/>
          <a:lstStyle/>
          <a:p>
            <a:pPr lvl="2"/>
            <a:r>
              <a:rPr lang="en-US" sz="2000" dirty="0"/>
              <a:t>No site registration required; all screening done anonymously</a:t>
            </a:r>
          </a:p>
          <a:p>
            <a:pPr lvl="2"/>
            <a:r>
              <a:rPr lang="en-US" sz="2000" dirty="0"/>
              <a:t>Portal specially focused on programs benefitting adults aged 55+</a:t>
            </a:r>
          </a:p>
          <a:p>
            <a:pPr lvl="2"/>
            <a:r>
              <a:rPr lang="en-US" sz="2000" dirty="0"/>
              <a:t>While searchable at zip code level, includes Federal, state, and (some) local programs</a:t>
            </a:r>
          </a:p>
          <a:p>
            <a:pPr lvl="2"/>
            <a:r>
              <a:rPr lang="en-US" sz="2000" dirty="0"/>
              <a:t>Available in English &amp; Spanish (program applications in many languages)</a:t>
            </a:r>
          </a:p>
          <a:p>
            <a:pPr lvl="2"/>
            <a:r>
              <a:rPr lang="en-US" sz="2000" dirty="0"/>
              <a:t>Focus is on eligibility screening; links to applications/portals</a:t>
            </a:r>
          </a:p>
          <a:p>
            <a:pPr lvl="2"/>
            <a:r>
              <a:rPr lang="en-US" sz="2000" u="sng" dirty="0"/>
              <a:t>NOT</a:t>
            </a:r>
            <a:r>
              <a:rPr lang="en-US" sz="2000" dirty="0"/>
              <a:t> an application tool (except for </a:t>
            </a:r>
            <a:br>
              <a:rPr lang="en-US" sz="2000" dirty="0"/>
            </a:br>
            <a:r>
              <a:rPr lang="en-US" sz="2000" dirty="0"/>
              <a:t>Part D Extra Help)</a:t>
            </a:r>
          </a:p>
          <a:p>
            <a:pPr lvl="2"/>
            <a:endParaRPr lang="en-US" sz="1800" dirty="0"/>
          </a:p>
        </p:txBody>
      </p:sp>
    </p:spTree>
    <p:extLst>
      <p:ext uri="{BB962C8B-B14F-4D97-AF65-F5344CB8AC3E}">
        <p14:creationId xmlns:p14="http://schemas.microsoft.com/office/powerpoint/2010/main" val="164388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6491-A186-40E9-885A-B2378C821043}"/>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A495D"/>
                </a:solidFill>
                <a:effectLst/>
                <a:uLnTx/>
                <a:uFillTx/>
                <a:latin typeface="Source Serif Pro" panose="02040603050405020204" pitchFamily="18" charset="0"/>
                <a:ea typeface="Source Serif Pro" panose="02040603050405020204" pitchFamily="18" charset="0"/>
                <a:cs typeface="+mj-cs"/>
              </a:rPr>
              <a:t>Types of Programs in BenefitsCheckUp</a:t>
            </a:r>
            <a:endParaRPr lang="en-US" dirty="0"/>
          </a:p>
        </p:txBody>
      </p:sp>
      <p:sp>
        <p:nvSpPr>
          <p:cNvPr id="3" name="Text Placeholder 2">
            <a:extLst>
              <a:ext uri="{FF2B5EF4-FFF2-40B4-BE49-F238E27FC236}">
                <a16:creationId xmlns:a16="http://schemas.microsoft.com/office/drawing/2014/main" id="{51009D5C-7AE5-4BEA-9DF9-E12147F29D5A}"/>
              </a:ext>
            </a:extLst>
          </p:cNvPr>
          <p:cNvSpPr>
            <a:spLocks noGrp="1"/>
          </p:cNvSpPr>
          <p:nvPr>
            <p:ph type="body" sz="quarter" idx="10"/>
          </p:nvPr>
        </p:nvSpPr>
        <p:spPr>
          <a:xfrm>
            <a:off x="721360" y="1923552"/>
            <a:ext cx="2368693" cy="484703"/>
          </a:xfrm>
        </p:spPr>
        <p:txBody>
          <a:bodyPr/>
          <a:lstStyle/>
          <a:p>
            <a:r>
              <a:rPr lang="en-US" dirty="0"/>
              <a:t>Health Care</a:t>
            </a:r>
          </a:p>
        </p:txBody>
      </p:sp>
      <p:sp>
        <p:nvSpPr>
          <p:cNvPr id="4" name="Text Placeholder 3">
            <a:extLst>
              <a:ext uri="{FF2B5EF4-FFF2-40B4-BE49-F238E27FC236}">
                <a16:creationId xmlns:a16="http://schemas.microsoft.com/office/drawing/2014/main" id="{41069F85-5DF7-452E-9476-7BA94117EBFA}"/>
              </a:ext>
            </a:extLst>
          </p:cNvPr>
          <p:cNvSpPr>
            <a:spLocks noGrp="1"/>
          </p:cNvSpPr>
          <p:nvPr>
            <p:ph type="body" sz="quarter" idx="11"/>
          </p:nvPr>
        </p:nvSpPr>
        <p:spPr>
          <a:xfrm>
            <a:off x="3667752" y="1924068"/>
            <a:ext cx="2396015" cy="484187"/>
          </a:xfrm>
        </p:spPr>
        <p:txBody>
          <a:bodyPr/>
          <a:lstStyle/>
          <a:p>
            <a:r>
              <a:rPr lang="en-US" dirty="0"/>
              <a:t>Prescriptions</a:t>
            </a:r>
          </a:p>
        </p:txBody>
      </p:sp>
      <p:sp>
        <p:nvSpPr>
          <p:cNvPr id="5" name="Text Placeholder 4">
            <a:extLst>
              <a:ext uri="{FF2B5EF4-FFF2-40B4-BE49-F238E27FC236}">
                <a16:creationId xmlns:a16="http://schemas.microsoft.com/office/drawing/2014/main" id="{63C16EC0-7B65-4F35-92E5-5789DBA69BE2}"/>
              </a:ext>
            </a:extLst>
          </p:cNvPr>
          <p:cNvSpPr>
            <a:spLocks noGrp="1"/>
          </p:cNvSpPr>
          <p:nvPr>
            <p:ph type="body" sz="quarter" idx="12"/>
          </p:nvPr>
        </p:nvSpPr>
        <p:spPr>
          <a:xfrm>
            <a:off x="6424155" y="1924070"/>
            <a:ext cx="2356987" cy="484187"/>
          </a:xfrm>
        </p:spPr>
        <p:txBody>
          <a:bodyPr/>
          <a:lstStyle/>
          <a:p>
            <a:r>
              <a:rPr lang="en-US" dirty="0"/>
              <a:t>Housing &amp; Utilities</a:t>
            </a:r>
          </a:p>
          <a:p>
            <a:endParaRPr lang="en-US" dirty="0"/>
          </a:p>
        </p:txBody>
      </p:sp>
      <p:sp>
        <p:nvSpPr>
          <p:cNvPr id="6" name="Text Placeholder 5">
            <a:extLst>
              <a:ext uri="{FF2B5EF4-FFF2-40B4-BE49-F238E27FC236}">
                <a16:creationId xmlns:a16="http://schemas.microsoft.com/office/drawing/2014/main" id="{D1AF0A7B-DE2D-4518-8E7C-F054F303B6EC}"/>
              </a:ext>
            </a:extLst>
          </p:cNvPr>
          <p:cNvSpPr>
            <a:spLocks noGrp="1"/>
          </p:cNvSpPr>
          <p:nvPr>
            <p:ph type="body" sz="quarter" idx="13"/>
          </p:nvPr>
        </p:nvSpPr>
        <p:spPr>
          <a:xfrm>
            <a:off x="9170312" y="1924069"/>
            <a:ext cx="2356986" cy="484187"/>
          </a:xfrm>
        </p:spPr>
        <p:txBody>
          <a:bodyPr/>
          <a:lstStyle/>
          <a:p>
            <a:r>
              <a:rPr lang="en-US" dirty="0"/>
              <a:t>Income Assistance</a:t>
            </a:r>
          </a:p>
        </p:txBody>
      </p:sp>
      <p:sp>
        <p:nvSpPr>
          <p:cNvPr id="7" name="Text Placeholder 6">
            <a:extLst>
              <a:ext uri="{FF2B5EF4-FFF2-40B4-BE49-F238E27FC236}">
                <a16:creationId xmlns:a16="http://schemas.microsoft.com/office/drawing/2014/main" id="{9A579306-3481-46F2-A429-20841782EEE1}"/>
              </a:ext>
            </a:extLst>
          </p:cNvPr>
          <p:cNvSpPr>
            <a:spLocks noGrp="1"/>
          </p:cNvSpPr>
          <p:nvPr>
            <p:ph type="body" sz="quarter" idx="14"/>
          </p:nvPr>
        </p:nvSpPr>
        <p:spPr>
          <a:xfrm>
            <a:off x="721217" y="3994996"/>
            <a:ext cx="2361332" cy="365846"/>
          </a:xfrm>
        </p:spPr>
        <p:txBody>
          <a:bodyPr/>
          <a:lstStyle/>
          <a:p>
            <a:r>
              <a:rPr lang="en-US" dirty="0"/>
              <a:t>Tax Relief</a:t>
            </a:r>
          </a:p>
        </p:txBody>
      </p:sp>
      <p:sp>
        <p:nvSpPr>
          <p:cNvPr id="8" name="Text Placeholder 7">
            <a:extLst>
              <a:ext uri="{FF2B5EF4-FFF2-40B4-BE49-F238E27FC236}">
                <a16:creationId xmlns:a16="http://schemas.microsoft.com/office/drawing/2014/main" id="{AA77600D-BE4B-4E7A-A635-15AFCBB254E1}"/>
              </a:ext>
            </a:extLst>
          </p:cNvPr>
          <p:cNvSpPr>
            <a:spLocks noGrp="1"/>
          </p:cNvSpPr>
          <p:nvPr>
            <p:ph type="body" sz="quarter" idx="15"/>
          </p:nvPr>
        </p:nvSpPr>
        <p:spPr>
          <a:xfrm>
            <a:off x="3585811" y="4015633"/>
            <a:ext cx="2396014" cy="365846"/>
          </a:xfrm>
        </p:spPr>
        <p:txBody>
          <a:bodyPr/>
          <a:lstStyle/>
          <a:p>
            <a:r>
              <a:rPr lang="en-US" dirty="0"/>
              <a:t>Veterans Benefits</a:t>
            </a:r>
          </a:p>
        </p:txBody>
      </p:sp>
      <p:sp>
        <p:nvSpPr>
          <p:cNvPr id="9" name="Text Placeholder 8">
            <a:extLst>
              <a:ext uri="{FF2B5EF4-FFF2-40B4-BE49-F238E27FC236}">
                <a16:creationId xmlns:a16="http://schemas.microsoft.com/office/drawing/2014/main" id="{A823CFD3-652F-4D89-BEC2-8B8E6C0CCDFC}"/>
              </a:ext>
            </a:extLst>
          </p:cNvPr>
          <p:cNvSpPr>
            <a:spLocks noGrp="1"/>
          </p:cNvSpPr>
          <p:nvPr>
            <p:ph type="body" sz="quarter" idx="16"/>
          </p:nvPr>
        </p:nvSpPr>
        <p:spPr>
          <a:xfrm>
            <a:off x="6424155" y="4002158"/>
            <a:ext cx="2361189" cy="365846"/>
          </a:xfrm>
        </p:spPr>
        <p:txBody>
          <a:bodyPr/>
          <a:lstStyle/>
          <a:p>
            <a:r>
              <a:rPr lang="en-US" dirty="0"/>
              <a:t>Food Assistance</a:t>
            </a:r>
          </a:p>
          <a:p>
            <a:endParaRPr lang="en-US" dirty="0"/>
          </a:p>
        </p:txBody>
      </p:sp>
      <p:sp>
        <p:nvSpPr>
          <p:cNvPr id="10" name="Text Placeholder 9">
            <a:extLst>
              <a:ext uri="{FF2B5EF4-FFF2-40B4-BE49-F238E27FC236}">
                <a16:creationId xmlns:a16="http://schemas.microsoft.com/office/drawing/2014/main" id="{D86C1623-B720-4C36-97FE-45CF914601AE}"/>
              </a:ext>
            </a:extLst>
          </p:cNvPr>
          <p:cNvSpPr>
            <a:spLocks noGrp="1"/>
          </p:cNvSpPr>
          <p:nvPr>
            <p:ph type="body" sz="quarter" idx="17"/>
          </p:nvPr>
        </p:nvSpPr>
        <p:spPr>
          <a:xfrm>
            <a:off x="9164780" y="3989083"/>
            <a:ext cx="2368049" cy="365846"/>
          </a:xfrm>
        </p:spPr>
        <p:txBody>
          <a:bodyPr/>
          <a:lstStyle/>
          <a:p>
            <a:r>
              <a:rPr lang="en-US" dirty="0"/>
              <a:t>Other Programs</a:t>
            </a:r>
          </a:p>
        </p:txBody>
      </p:sp>
      <p:sp>
        <p:nvSpPr>
          <p:cNvPr id="11" name="Text Placeholder 10">
            <a:extLst>
              <a:ext uri="{FF2B5EF4-FFF2-40B4-BE49-F238E27FC236}">
                <a16:creationId xmlns:a16="http://schemas.microsoft.com/office/drawing/2014/main" id="{B50877E8-4DCB-4FF7-B21D-755356F462B0}"/>
              </a:ext>
            </a:extLst>
          </p:cNvPr>
          <p:cNvSpPr>
            <a:spLocks noGrp="1"/>
          </p:cNvSpPr>
          <p:nvPr>
            <p:ph type="body" sz="quarter" idx="18"/>
          </p:nvPr>
        </p:nvSpPr>
        <p:spPr>
          <a:xfrm>
            <a:off x="721360" y="2408257"/>
            <a:ext cx="2361331" cy="1790299"/>
          </a:xfrm>
        </p:spPr>
        <p:txBody>
          <a:bodyPr/>
          <a:lstStyle/>
          <a:p>
            <a:pPr marL="284163" indent="-284163">
              <a:buFont typeface="Arial" panose="020B0604020202020204" pitchFamily="34" charset="0"/>
              <a:buChar char="•"/>
            </a:pPr>
            <a:r>
              <a:rPr lang="en-US" dirty="0"/>
              <a:t>Medicaid</a:t>
            </a:r>
          </a:p>
          <a:p>
            <a:pPr marL="284163" indent="-284163">
              <a:buFont typeface="Arial" panose="020B0604020202020204" pitchFamily="34" charset="0"/>
              <a:buChar char="•"/>
            </a:pPr>
            <a:r>
              <a:rPr lang="en-US" dirty="0"/>
              <a:t>Home &amp; Community-Based Services</a:t>
            </a:r>
          </a:p>
          <a:p>
            <a:pPr marL="284163" indent="-284163">
              <a:buFont typeface="Arial" panose="020B0604020202020204" pitchFamily="34" charset="0"/>
              <a:buChar char="•"/>
            </a:pPr>
            <a:r>
              <a:rPr lang="en-US" dirty="0"/>
              <a:t>SCHIP</a:t>
            </a:r>
          </a:p>
          <a:p>
            <a:pPr marL="284163" indent="-284163">
              <a:buFont typeface="Arial" panose="020B0604020202020204" pitchFamily="34" charset="0"/>
              <a:buChar char="•"/>
            </a:pPr>
            <a:r>
              <a:rPr lang="en-US" dirty="0"/>
              <a:t>Chore Services</a:t>
            </a:r>
          </a:p>
          <a:p>
            <a:pPr marL="284163" indent="-284163">
              <a:buFont typeface="Arial" panose="020B0604020202020204" pitchFamily="34" charset="0"/>
              <a:buChar char="•"/>
            </a:pPr>
            <a:r>
              <a:rPr lang="en-US" dirty="0"/>
              <a:t>Donated Dental Care</a:t>
            </a:r>
          </a:p>
          <a:p>
            <a:pPr marL="284163" indent="-284163">
              <a:buFont typeface="Arial" panose="020B0604020202020204" pitchFamily="34" charset="0"/>
              <a:buChar char="•"/>
            </a:pPr>
            <a:r>
              <a:rPr lang="en-US" dirty="0"/>
              <a:t>Vision Care</a:t>
            </a:r>
          </a:p>
          <a:p>
            <a:pPr marL="57150" indent="-28575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4B02B706-E851-4B0B-8666-7594F290866E}"/>
              </a:ext>
            </a:extLst>
          </p:cNvPr>
          <p:cNvSpPr>
            <a:spLocks noGrp="1"/>
          </p:cNvSpPr>
          <p:nvPr>
            <p:ph type="body" sz="quarter" idx="19"/>
          </p:nvPr>
        </p:nvSpPr>
        <p:spPr>
          <a:xfrm>
            <a:off x="3585953" y="2463747"/>
            <a:ext cx="2396014" cy="1745921"/>
          </a:xfrm>
        </p:spPr>
        <p:txBody>
          <a:bodyPr/>
          <a:lstStyle/>
          <a:p>
            <a:pPr marL="285750" indent="-285750">
              <a:buFont typeface="Arial" panose="020B0604020202020204" pitchFamily="34" charset="0"/>
              <a:buChar char="•"/>
            </a:pPr>
            <a:r>
              <a:rPr lang="en-US" dirty="0"/>
              <a:t>Part D Extra Help</a:t>
            </a:r>
          </a:p>
          <a:p>
            <a:pPr marL="285750" indent="-285750">
              <a:buFont typeface="Arial" panose="020B0604020202020204" pitchFamily="34" charset="0"/>
              <a:buChar char="•"/>
            </a:pPr>
            <a:r>
              <a:rPr lang="en-US" dirty="0"/>
              <a:t>Patient Assistance Programs</a:t>
            </a:r>
          </a:p>
          <a:p>
            <a:pPr marL="285750" indent="-285750">
              <a:buFont typeface="Arial" panose="020B0604020202020204" pitchFamily="34" charset="0"/>
              <a:buChar char="•"/>
            </a:pPr>
            <a:r>
              <a:rPr lang="en-US" dirty="0"/>
              <a:t>State Pharmaceutical Assistance Programs</a:t>
            </a:r>
          </a:p>
          <a:p>
            <a:pPr marL="285750" indent="-285750">
              <a:buFont typeface="Arial" panose="020B0604020202020204" pitchFamily="34" charset="0"/>
              <a:buChar char="•"/>
            </a:pPr>
            <a:r>
              <a:rPr lang="en-US" dirty="0"/>
              <a:t>Rx Discount Cards</a:t>
            </a:r>
          </a:p>
        </p:txBody>
      </p:sp>
      <p:sp>
        <p:nvSpPr>
          <p:cNvPr id="13" name="Text Placeholder 12">
            <a:extLst>
              <a:ext uri="{FF2B5EF4-FFF2-40B4-BE49-F238E27FC236}">
                <a16:creationId xmlns:a16="http://schemas.microsoft.com/office/drawing/2014/main" id="{0BF64626-A188-44C1-96E6-171A065F9C79}"/>
              </a:ext>
            </a:extLst>
          </p:cNvPr>
          <p:cNvSpPr>
            <a:spLocks noGrp="1"/>
          </p:cNvSpPr>
          <p:nvPr>
            <p:ph type="body" sz="quarter" idx="20"/>
          </p:nvPr>
        </p:nvSpPr>
        <p:spPr>
          <a:xfrm>
            <a:off x="6424155" y="2463747"/>
            <a:ext cx="2356987" cy="1483197"/>
          </a:xfrm>
        </p:spPr>
        <p:txBody>
          <a:bodyPr/>
          <a:lstStyle/>
          <a:p>
            <a:pPr marL="285750" indent="-285750">
              <a:buFont typeface="Arial" panose="020B0604020202020204" pitchFamily="34" charset="0"/>
              <a:buChar char="•"/>
            </a:pPr>
            <a:r>
              <a:rPr lang="en-US" dirty="0"/>
              <a:t>LIHEAP</a:t>
            </a:r>
          </a:p>
          <a:p>
            <a:pPr marL="285750" indent="-285750">
              <a:buFont typeface="Arial" panose="020B0604020202020204" pitchFamily="34" charset="0"/>
              <a:buChar char="•"/>
            </a:pPr>
            <a:r>
              <a:rPr lang="en-US" dirty="0"/>
              <a:t>Weatherization &amp; Home Repair</a:t>
            </a:r>
          </a:p>
          <a:p>
            <a:pPr marL="285750" indent="-285750">
              <a:buFont typeface="Arial" panose="020B0604020202020204" pitchFamily="34" charset="0"/>
              <a:buChar char="•"/>
            </a:pPr>
            <a:r>
              <a:rPr lang="en-US" dirty="0"/>
              <a:t>HUD Housing &amp; Vouchers</a:t>
            </a:r>
          </a:p>
          <a:p>
            <a:pPr marL="285750" indent="-285750">
              <a:buFont typeface="Arial" panose="020B0604020202020204" pitchFamily="34" charset="0"/>
              <a:buChar char="•"/>
            </a:pPr>
            <a:r>
              <a:rPr lang="en-US" dirty="0"/>
              <a:t>Broadband &amp; Phone Service</a:t>
            </a:r>
          </a:p>
        </p:txBody>
      </p:sp>
      <p:sp>
        <p:nvSpPr>
          <p:cNvPr id="14" name="Text Placeholder 13">
            <a:extLst>
              <a:ext uri="{FF2B5EF4-FFF2-40B4-BE49-F238E27FC236}">
                <a16:creationId xmlns:a16="http://schemas.microsoft.com/office/drawing/2014/main" id="{D63079E1-07B8-427D-B0EC-21DCD559C7D3}"/>
              </a:ext>
            </a:extLst>
          </p:cNvPr>
          <p:cNvSpPr>
            <a:spLocks noGrp="1"/>
          </p:cNvSpPr>
          <p:nvPr>
            <p:ph type="body" sz="quarter" idx="21"/>
          </p:nvPr>
        </p:nvSpPr>
        <p:spPr>
          <a:xfrm>
            <a:off x="9159249" y="2481137"/>
            <a:ext cx="2356987" cy="1696782"/>
          </a:xfrm>
        </p:spPr>
        <p:txBody>
          <a:bodyPr/>
          <a:lstStyle/>
          <a:p>
            <a:pPr marL="285750" indent="-285750">
              <a:buFont typeface="Arial" panose="020B0604020202020204" pitchFamily="34" charset="0"/>
              <a:buChar char="•"/>
            </a:pPr>
            <a:r>
              <a:rPr lang="en-US" dirty="0"/>
              <a:t>Supplemental Security Income (SSI)</a:t>
            </a:r>
          </a:p>
          <a:p>
            <a:pPr marL="285750" indent="-285750">
              <a:buFont typeface="Arial" panose="020B0604020202020204" pitchFamily="34" charset="0"/>
              <a:buChar char="•"/>
            </a:pPr>
            <a:r>
              <a:rPr lang="en-US" dirty="0"/>
              <a:t>General/Cash Assistance</a:t>
            </a:r>
          </a:p>
          <a:p>
            <a:pPr marL="285750" indent="-285750">
              <a:buFont typeface="Arial" panose="020B0604020202020204" pitchFamily="34" charset="0"/>
              <a:buChar char="•"/>
            </a:pPr>
            <a:r>
              <a:rPr lang="en-US" dirty="0"/>
              <a:t>Pension Services</a:t>
            </a:r>
          </a:p>
          <a:p>
            <a:pPr marL="57150" indent="-285750">
              <a:buFont typeface="Arial" panose="020B0604020202020204" pitchFamily="34" charset="0"/>
              <a:buChar char="•"/>
            </a:pPr>
            <a:endParaRPr lang="en-US" dirty="0"/>
          </a:p>
        </p:txBody>
      </p:sp>
      <p:sp>
        <p:nvSpPr>
          <p:cNvPr id="15" name="Text Placeholder 14">
            <a:extLst>
              <a:ext uri="{FF2B5EF4-FFF2-40B4-BE49-F238E27FC236}">
                <a16:creationId xmlns:a16="http://schemas.microsoft.com/office/drawing/2014/main" id="{111AF3D7-30E4-4135-9576-2FE2EB990462}"/>
              </a:ext>
            </a:extLst>
          </p:cNvPr>
          <p:cNvSpPr>
            <a:spLocks noGrp="1"/>
          </p:cNvSpPr>
          <p:nvPr>
            <p:ph type="body" sz="quarter" idx="22"/>
          </p:nvPr>
        </p:nvSpPr>
        <p:spPr>
          <a:xfrm>
            <a:off x="721360" y="4547453"/>
            <a:ext cx="2361189" cy="1423987"/>
          </a:xfrm>
        </p:spPr>
        <p:txBody>
          <a:bodyPr/>
          <a:lstStyle/>
          <a:p>
            <a:pPr marL="284163" indent="-284163">
              <a:buFont typeface="Arial" panose="020B0604020202020204" pitchFamily="34" charset="0"/>
              <a:buChar char="•"/>
            </a:pPr>
            <a:r>
              <a:rPr lang="en-US" dirty="0"/>
              <a:t>Property Tax Rebates and Discounts</a:t>
            </a:r>
          </a:p>
          <a:p>
            <a:pPr marL="284163" indent="-284163">
              <a:buFont typeface="Arial" panose="020B0604020202020204" pitchFamily="34" charset="0"/>
              <a:buChar char="•"/>
            </a:pPr>
            <a:r>
              <a:rPr lang="en-US" dirty="0"/>
              <a:t>Earned Income Tax Credit</a:t>
            </a:r>
          </a:p>
          <a:p>
            <a:pPr marL="284163" indent="-284163">
              <a:buFont typeface="Arial" panose="020B0604020202020204" pitchFamily="34" charset="0"/>
              <a:buChar char="•"/>
            </a:pPr>
            <a:r>
              <a:rPr lang="en-US" dirty="0"/>
              <a:t>Homestead Exemptions</a:t>
            </a:r>
          </a:p>
          <a:p>
            <a:pPr marL="284163" indent="-284163">
              <a:buFont typeface="Arial" panose="020B0604020202020204" pitchFamily="34" charset="0"/>
              <a:buChar char="•"/>
            </a:pPr>
            <a:r>
              <a:rPr lang="en-US" dirty="0"/>
              <a:t>Federal Tax Credits</a:t>
            </a:r>
          </a:p>
        </p:txBody>
      </p:sp>
      <p:sp>
        <p:nvSpPr>
          <p:cNvPr id="16" name="Text Placeholder 15">
            <a:extLst>
              <a:ext uri="{FF2B5EF4-FFF2-40B4-BE49-F238E27FC236}">
                <a16:creationId xmlns:a16="http://schemas.microsoft.com/office/drawing/2014/main" id="{B8A90A2E-A111-4FFD-AAB4-61878335976C}"/>
              </a:ext>
            </a:extLst>
          </p:cNvPr>
          <p:cNvSpPr>
            <a:spLocks noGrp="1"/>
          </p:cNvSpPr>
          <p:nvPr>
            <p:ph type="body" sz="quarter" idx="23"/>
          </p:nvPr>
        </p:nvSpPr>
        <p:spPr>
          <a:xfrm>
            <a:off x="3585952" y="4619194"/>
            <a:ext cx="2396013" cy="1443618"/>
          </a:xfrm>
        </p:spPr>
        <p:txBody>
          <a:bodyPr/>
          <a:lstStyle/>
          <a:p>
            <a:pPr marL="57150" indent="-285750">
              <a:buFont typeface="Arial" panose="020B0604020202020204" pitchFamily="34" charset="0"/>
              <a:buChar char="•"/>
            </a:pPr>
            <a:r>
              <a:rPr lang="en-US" dirty="0"/>
              <a:t>Pre-paid Burial</a:t>
            </a:r>
          </a:p>
          <a:p>
            <a:pPr marL="57150" indent="-285750">
              <a:buFont typeface="Arial" panose="020B0604020202020204" pitchFamily="34" charset="0"/>
              <a:buChar char="•"/>
            </a:pPr>
            <a:r>
              <a:rPr lang="en-US" dirty="0"/>
              <a:t>Aid &amp; Attendance Benefits</a:t>
            </a:r>
          </a:p>
          <a:p>
            <a:pPr marL="57150" indent="-285750">
              <a:buFont typeface="Arial" panose="020B0604020202020204" pitchFamily="34" charset="0"/>
              <a:buChar char="•"/>
            </a:pPr>
            <a:r>
              <a:rPr lang="en-US" dirty="0"/>
              <a:t>Death Pension</a:t>
            </a:r>
          </a:p>
          <a:p>
            <a:pPr marL="57150" indent="-285750">
              <a:buFont typeface="Arial" panose="020B0604020202020204" pitchFamily="34" charset="0"/>
              <a:buChar char="•"/>
            </a:pPr>
            <a:r>
              <a:rPr lang="en-US" dirty="0"/>
              <a:t>Home Loans</a:t>
            </a:r>
          </a:p>
        </p:txBody>
      </p:sp>
      <p:sp>
        <p:nvSpPr>
          <p:cNvPr id="18" name="Text Placeholder 17">
            <a:extLst>
              <a:ext uri="{FF2B5EF4-FFF2-40B4-BE49-F238E27FC236}">
                <a16:creationId xmlns:a16="http://schemas.microsoft.com/office/drawing/2014/main" id="{38E3D3DB-BDFD-493B-82C0-6D51391E34A1}"/>
              </a:ext>
            </a:extLst>
          </p:cNvPr>
          <p:cNvSpPr>
            <a:spLocks noGrp="1"/>
          </p:cNvSpPr>
          <p:nvPr>
            <p:ph type="body" sz="quarter" idx="25"/>
          </p:nvPr>
        </p:nvSpPr>
        <p:spPr>
          <a:xfrm>
            <a:off x="9170312" y="4547453"/>
            <a:ext cx="2368049" cy="1730152"/>
          </a:xfrm>
        </p:spPr>
        <p:txBody>
          <a:bodyPr/>
          <a:lstStyle/>
          <a:p>
            <a:pPr marL="285750" indent="-285750">
              <a:buFont typeface="Arial" panose="020B0604020202020204" pitchFamily="34" charset="0"/>
              <a:buChar char="•"/>
            </a:pPr>
            <a:r>
              <a:rPr lang="en-US" dirty="0"/>
              <a:t>Senior Community Service Employment Program (SCSEP)</a:t>
            </a:r>
          </a:p>
          <a:p>
            <a:pPr marL="285750" indent="-285750">
              <a:buFont typeface="Arial" panose="020B0604020202020204" pitchFamily="34" charset="0"/>
              <a:buChar char="•"/>
            </a:pPr>
            <a:r>
              <a:rPr lang="en-US" dirty="0"/>
              <a:t>Assistive Technology</a:t>
            </a:r>
          </a:p>
          <a:p>
            <a:pPr marL="285750" indent="-285750">
              <a:buFont typeface="Arial" panose="020B0604020202020204" pitchFamily="34" charset="0"/>
              <a:buChar char="•"/>
            </a:pPr>
            <a:r>
              <a:rPr lang="en-US" dirty="0"/>
              <a:t>Respite Care</a:t>
            </a:r>
          </a:p>
          <a:p>
            <a:pPr marL="285750" indent="-285750">
              <a:buFont typeface="Arial" panose="020B0604020202020204" pitchFamily="34" charset="0"/>
              <a:buChar char="•"/>
            </a:pPr>
            <a:r>
              <a:rPr lang="en-US" dirty="0"/>
              <a:t>Legal Services</a:t>
            </a:r>
          </a:p>
          <a:p>
            <a:pPr marL="285750" indent="-285750">
              <a:buFont typeface="Arial" panose="020B0604020202020204" pitchFamily="34" charset="0"/>
              <a:buChar char="•"/>
            </a:pPr>
            <a:r>
              <a:rPr lang="en-US" dirty="0"/>
              <a:t>Transportation</a:t>
            </a:r>
          </a:p>
          <a:p>
            <a:pPr marL="57150" indent="-285750">
              <a:buFont typeface="Arial" panose="020B0604020202020204" pitchFamily="34" charset="0"/>
              <a:buChar char="•"/>
            </a:pPr>
            <a:endParaRPr lang="en-US" dirty="0"/>
          </a:p>
        </p:txBody>
      </p:sp>
      <p:sp>
        <p:nvSpPr>
          <p:cNvPr id="19" name="Text Placeholder 12">
            <a:extLst>
              <a:ext uri="{FF2B5EF4-FFF2-40B4-BE49-F238E27FC236}">
                <a16:creationId xmlns:a16="http://schemas.microsoft.com/office/drawing/2014/main" id="{FF80FFDF-0D67-4306-B2B0-0EB334CA8473}"/>
              </a:ext>
            </a:extLst>
          </p:cNvPr>
          <p:cNvSpPr txBox="1">
            <a:spLocks/>
          </p:cNvSpPr>
          <p:nvPr/>
        </p:nvSpPr>
        <p:spPr>
          <a:xfrm>
            <a:off x="6419808" y="4547452"/>
            <a:ext cx="2356987" cy="1691529"/>
          </a:xfrm>
          <a:prstGeom prst="rect">
            <a:avLst/>
          </a:prstGeom>
        </p:spPr>
        <p:txBody>
          <a:bodyPr lIns="0" tIns="0" rIns="0" bIns="0"/>
          <a:lstStyle>
            <a:lvl1pPr marL="0" indent="-228600" algn="l" defTabSz="457200" rtl="0" eaLnBrk="1" latinLnBrk="0" hangingPunct="1">
              <a:lnSpc>
                <a:spcPct val="100000"/>
              </a:lnSpc>
              <a:spcBef>
                <a:spcPts val="0"/>
              </a:spcBef>
              <a:buFontTx/>
              <a:buNone/>
              <a:tabLst>
                <a:tab pos="457200" algn="l"/>
              </a:tabLst>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2400" kern="1200">
                <a:solidFill>
                  <a:schemeClr val="tx1"/>
                </a:solidFill>
                <a:latin typeface="+mn-lt"/>
                <a:ea typeface="+mn-ea"/>
                <a:cs typeface="+mn-cs"/>
              </a:defRPr>
            </a:lvl2pPr>
            <a:lvl3pPr marL="0" indent="0" algn="l" defTabSz="914400" rtl="0" eaLnBrk="1" latinLnBrk="0" hangingPunct="1">
              <a:lnSpc>
                <a:spcPct val="100000"/>
              </a:lnSpc>
              <a:spcBef>
                <a:spcPts val="0"/>
              </a:spcBef>
              <a:buFontTx/>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SNAP/Food Stamps</a:t>
            </a:r>
          </a:p>
          <a:p>
            <a:pPr marL="285750" indent="-285750">
              <a:buFont typeface="Arial" panose="020B0604020202020204" pitchFamily="34" charset="0"/>
              <a:buChar char="•"/>
            </a:pPr>
            <a:r>
              <a:rPr lang="en-US" dirty="0"/>
              <a:t>Senior Farmers’ Market Nutrition Program</a:t>
            </a:r>
          </a:p>
          <a:p>
            <a:pPr marL="285750" indent="-285750">
              <a:buFont typeface="Arial" panose="020B0604020202020204" pitchFamily="34" charset="0"/>
              <a:buChar char="•"/>
            </a:pPr>
            <a:r>
              <a:rPr lang="en-US" dirty="0"/>
              <a:t>Commodity Supplemental Food Program</a:t>
            </a:r>
          </a:p>
          <a:p>
            <a:pPr marL="285750" indent="-285750">
              <a:buFont typeface="Arial" panose="020B0604020202020204" pitchFamily="34" charset="0"/>
              <a:buChar char="•"/>
            </a:pPr>
            <a:r>
              <a:rPr lang="en-US" dirty="0"/>
              <a:t>Home-Delivered/ Congregate Meals</a:t>
            </a:r>
          </a:p>
        </p:txBody>
      </p:sp>
    </p:spTree>
    <p:extLst>
      <p:ext uri="{BB962C8B-B14F-4D97-AF65-F5344CB8AC3E}">
        <p14:creationId xmlns:p14="http://schemas.microsoft.com/office/powerpoint/2010/main" val="160035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C103A-9211-41C5-AD1D-B0C56E07A8CD}"/>
              </a:ext>
            </a:extLst>
          </p:cNvPr>
          <p:cNvSpPr>
            <a:spLocks noGrp="1"/>
          </p:cNvSpPr>
          <p:nvPr>
            <p:ph type="body" sz="quarter" idx="10"/>
          </p:nvPr>
        </p:nvSpPr>
        <p:spPr>
          <a:xfrm>
            <a:off x="819149" y="1595438"/>
            <a:ext cx="6445249" cy="3670033"/>
          </a:xfrm>
        </p:spPr>
        <p:txBody>
          <a:bodyPr/>
          <a:lstStyle/>
          <a:p>
            <a:r>
              <a:rPr lang="en-US" dirty="0"/>
              <a:t>Quick Search for Resources &amp; Comprehensive Screening</a:t>
            </a:r>
          </a:p>
        </p:txBody>
      </p:sp>
    </p:spTree>
    <p:extLst>
      <p:ext uri="{BB962C8B-B14F-4D97-AF65-F5344CB8AC3E}">
        <p14:creationId xmlns:p14="http://schemas.microsoft.com/office/powerpoint/2010/main" val="3777892197"/>
      </p:ext>
    </p:extLst>
  </p:cSld>
  <p:clrMapOvr>
    <a:masterClrMapping/>
  </p:clrMapOvr>
</p:sld>
</file>

<file path=ppt/theme/theme1.xml><?xml version="1.0" encoding="utf-8"?>
<a:theme xmlns:a="http://schemas.openxmlformats.org/drawingml/2006/main" name="Office Theme">
  <a:themeElements>
    <a:clrScheme name="NCOA hyperlink colors">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3C8A8F"/>
      </a:hlink>
      <a:folHlink>
        <a:srgbClr val="0A49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162A72DC07244895EC0B7D17B90CE3" ma:contentTypeVersion="13" ma:contentTypeDescription="Create a new document." ma:contentTypeScope="" ma:versionID="1afe641e52d5db351733086b5784fe1e">
  <xsd:schema xmlns:xsd="http://www.w3.org/2001/XMLSchema" xmlns:xs="http://www.w3.org/2001/XMLSchema" xmlns:p="http://schemas.microsoft.com/office/2006/metadata/properties" xmlns:ns2="811bab14-ea5e-417b-89c2-4fa844418fba" xmlns:ns3="b0903a53-48b3-4800-924a-ec55aad18c4d" targetNamespace="http://schemas.microsoft.com/office/2006/metadata/properties" ma:root="true" ma:fieldsID="29191c1ab0d3847e3832c07bed0d08f9" ns2:_="" ns3:_="">
    <xsd:import namespace="811bab14-ea5e-417b-89c2-4fa844418fba"/>
    <xsd:import namespace="b0903a53-48b3-4800-924a-ec55aad18c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1bab14-ea5e-417b-89c2-4fa844418f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903a53-48b3-4800-924a-ec55aad18c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0903a53-48b3-4800-924a-ec55aad18c4d">
      <UserInfo>
        <DisplayName>Brandy Bauer</DisplayName>
        <AccountId>35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98772-455D-4170-B2A0-6D554FF4A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1bab14-ea5e-417b-89c2-4fa844418fba"/>
    <ds:schemaRef ds:uri="b0903a53-48b3-4800-924a-ec55aad18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8FE4C7-50A8-4121-8E27-D02C5E151536}">
  <ds:schemaRefs>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7fc6a4f5-ce7f-4fe6-8212-a2187a6e7bb6"/>
    <ds:schemaRef ds:uri="3aa304b4-6952-4d84-a38d-449afb35300a"/>
    <ds:schemaRef ds:uri="b0903a53-48b3-4800-924a-ec55aad18c4d"/>
  </ds:schemaRefs>
</ds:datastoreItem>
</file>

<file path=customXml/itemProps3.xml><?xml version="1.0" encoding="utf-8"?>
<ds:datastoreItem xmlns:ds="http://schemas.openxmlformats.org/officeDocument/2006/customXml" ds:itemID="{D85482E1-3D2E-48AF-A621-10632FAFD9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4720</TotalTime>
  <Words>1587</Words>
  <Application>Microsoft Office PowerPoint</Application>
  <PresentationFormat>Widescreen</PresentationFormat>
  <Paragraphs>228</Paragraphs>
  <Slides>25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Source Serif Pro</vt:lpstr>
      <vt:lpstr>Arial</vt:lpstr>
      <vt:lpstr>Wingdings</vt:lpstr>
      <vt:lpstr>Courier New</vt:lpstr>
      <vt:lpstr>Cambria</vt:lpstr>
      <vt:lpstr>Calibri</vt:lpstr>
      <vt:lpstr>Office Theme</vt:lpstr>
      <vt:lpstr>PowerPoint Presentation</vt:lpstr>
      <vt:lpstr>The National Council on Aging (NCOA): Who we are</vt:lpstr>
      <vt:lpstr>Our Focus Areas</vt:lpstr>
      <vt:lpstr>PowerPoint Presentation</vt:lpstr>
      <vt:lpstr>PowerPoint Presentation</vt:lpstr>
      <vt:lpstr>BenefitsCheckUp</vt:lpstr>
      <vt:lpstr>MI Bridges vs. BenefitsCheckUp</vt:lpstr>
      <vt:lpstr>Types of Programs in BenefitsCheckUp</vt:lpstr>
      <vt:lpstr>PowerPoint Presentation</vt:lpstr>
      <vt:lpstr>PowerPoint Presentation</vt:lpstr>
      <vt:lpstr>PowerPoint Presentation</vt:lpstr>
      <vt:lpstr>PowerPoint Presentation</vt:lpstr>
      <vt:lpstr>Sylvia from Grand Rapids </vt:lpstr>
      <vt:lpstr>Helping Sylvia</vt:lpstr>
      <vt:lpstr>Robert from Detroit</vt:lpstr>
      <vt:lpstr>Helping Robert</vt:lpstr>
      <vt:lpstr>Samira from Mount Clemens</vt:lpstr>
      <vt:lpstr>Helping Samira’s Parents</vt:lpstr>
      <vt:lpstr>PowerPoint Presentation</vt:lpstr>
      <vt:lpstr>NCOA’s website</vt:lpstr>
      <vt:lpstr>PowerPoint Presentation</vt:lpstr>
      <vt:lpstr>NCOA’s Benefits Alert Newsletter</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 Nguyen</dc:creator>
  <cp:keywords/>
  <dc:description/>
  <cp:lastModifiedBy>Brandy Bauer</cp:lastModifiedBy>
  <cp:revision>419</cp:revision>
  <dcterms:created xsi:type="dcterms:W3CDTF">2020-11-13T04:28:18Z</dcterms:created>
  <dcterms:modified xsi:type="dcterms:W3CDTF">2022-04-06T12:18:21Z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0x01010005162A72DC07244895EC0B7D17B90CE3</vt:lpwstr>
  </property>
</Properties>
</file>